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76" r:id="rId2"/>
    <p:sldMasterId id="2147483905" r:id="rId3"/>
    <p:sldMasterId id="2147483931" r:id="rId4"/>
  </p:sldMasterIdLst>
  <p:notesMasterIdLst>
    <p:notesMasterId r:id="rId59"/>
  </p:notesMasterIdLst>
  <p:handoutMasterIdLst>
    <p:handoutMasterId r:id="rId60"/>
  </p:handoutMasterIdLst>
  <p:sldIdLst>
    <p:sldId id="1283" r:id="rId5"/>
    <p:sldId id="405" r:id="rId6"/>
    <p:sldId id="1332" r:id="rId7"/>
    <p:sldId id="1333" r:id="rId8"/>
    <p:sldId id="1200" r:id="rId9"/>
    <p:sldId id="1207" r:id="rId10"/>
    <p:sldId id="1209" r:id="rId11"/>
    <p:sldId id="1213" r:id="rId12"/>
    <p:sldId id="1212" r:id="rId13"/>
    <p:sldId id="1211" r:id="rId14"/>
    <p:sldId id="1210" r:id="rId15"/>
    <p:sldId id="1214" r:id="rId16"/>
    <p:sldId id="1215" r:id="rId17"/>
    <p:sldId id="1218" r:id="rId18"/>
    <p:sldId id="1334" r:id="rId19"/>
    <p:sldId id="1219" r:id="rId20"/>
    <p:sldId id="1250" r:id="rId21"/>
    <p:sldId id="1251" r:id="rId22"/>
    <p:sldId id="1252" r:id="rId23"/>
    <p:sldId id="1253" r:id="rId24"/>
    <p:sldId id="1254" r:id="rId25"/>
    <p:sldId id="1255" r:id="rId26"/>
    <p:sldId id="1260" r:id="rId27"/>
    <p:sldId id="1262" r:id="rId28"/>
    <p:sldId id="1263" r:id="rId29"/>
    <p:sldId id="1264" r:id="rId30"/>
    <p:sldId id="1266" r:id="rId31"/>
    <p:sldId id="1267" r:id="rId32"/>
    <p:sldId id="1268" r:id="rId33"/>
    <p:sldId id="1269" r:id="rId34"/>
    <p:sldId id="1270" r:id="rId35"/>
    <p:sldId id="1271" r:id="rId36"/>
    <p:sldId id="1272" r:id="rId37"/>
    <p:sldId id="1273" r:id="rId38"/>
    <p:sldId id="1277" r:id="rId39"/>
    <p:sldId id="1278" r:id="rId40"/>
    <p:sldId id="1279" r:id="rId41"/>
    <p:sldId id="1280" r:id="rId42"/>
    <p:sldId id="1222" r:id="rId43"/>
    <p:sldId id="1223" r:id="rId44"/>
    <p:sldId id="1225" r:id="rId45"/>
    <p:sldId id="1187" r:id="rId46"/>
    <p:sldId id="1188" r:id="rId47"/>
    <p:sldId id="1189" r:id="rId48"/>
    <p:sldId id="1331" r:id="rId49"/>
    <p:sldId id="1191" r:id="rId50"/>
    <p:sldId id="1192" r:id="rId51"/>
    <p:sldId id="1196" r:id="rId52"/>
    <p:sldId id="1226" r:id="rId53"/>
    <p:sldId id="1227" r:id="rId54"/>
    <p:sldId id="1228" r:id="rId55"/>
    <p:sldId id="1229" r:id="rId56"/>
    <p:sldId id="1230" r:id="rId57"/>
    <p:sldId id="1197" r:id="rId5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scaleToFitPaper="1" frameSlides="1"/>
  <p:clrMru>
    <a:srgbClr val="66FFFF"/>
    <a:srgbClr val="492069"/>
    <a:srgbClr val="0432FF"/>
    <a:srgbClr val="F8FFD1"/>
    <a:srgbClr val="D0F5FF"/>
    <a:srgbClr val="FFB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84D826-8C68-5E44-9250-71EF2DD10520}" v="43" dt="2019-08-12T15:59:52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03" autoAdjust="0"/>
    <p:restoredTop sz="85980" autoAdjust="0"/>
  </p:normalViewPr>
  <p:slideViewPr>
    <p:cSldViewPr snapToGrid="0">
      <p:cViewPr varScale="1">
        <p:scale>
          <a:sx n="109" d="100"/>
          <a:sy n="109" d="100"/>
        </p:scale>
        <p:origin x="560" y="192"/>
      </p:cViewPr>
      <p:guideLst>
        <p:guide orient="horz" pos="2160"/>
        <p:guide pos="2880"/>
        <p:guide orient="horz" pos="304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-706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96311-C228-E841-B8FD-1A51CEDAA9CF}" type="datetimeFigureOut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67037-3B03-1448-8D2F-6345E40CB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72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F66C65B-7F8B-BB40-8942-B94A3DAAF04D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E97227A-B487-894C-A13D-81C19BA4E6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41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6C0DAA-EA7B-4446-BD43-1DD59E1D94DB}" type="slidenum">
              <a:rPr lang="en-GB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Here’s some clumpy</a:t>
            </a:r>
            <a:r>
              <a:rPr lang="en-US" baseline="0" dirty="0"/>
              <a:t> data. </a:t>
            </a:r>
          </a:p>
          <a:p>
            <a:endParaRPr lang="en-US" baseline="0" dirty="0"/>
          </a:p>
          <a:p>
            <a:r>
              <a:rPr lang="en-US" baseline="0" dirty="0"/>
              <a:t>Are they all the same thing?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9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Already seen that the mean is not a good measure for skewed data (think of geometric mean stuff in week one &amp; all the power law stuff in weeks 2/3)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woul</a:t>
            </a:r>
            <a:r>
              <a:rPr lang="en-US" baseline="0" dirty="0"/>
              <a:t>d the max value be? And the min?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Think of this as</a:t>
            </a:r>
            <a:r>
              <a:rPr lang="en-US" baseline="0" dirty="0"/>
              <a:t> a proportion of how far along the scale you are.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Maps use this a lot.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7227A-B487-894C-A13D-81C19BA4E69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9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FE34A-088F-7A48-9F62-D83622441C6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87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17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Target?</a:t>
            </a:r>
          </a:p>
        </p:txBody>
      </p:sp>
    </p:spTree>
    <p:extLst>
      <p:ext uri="{BB962C8B-B14F-4D97-AF65-F5344CB8AC3E}">
        <p14:creationId xmlns:p14="http://schemas.microsoft.com/office/powerpoint/2010/main" val="2144396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18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Let’s do an example along those lines. </a:t>
            </a:r>
          </a:p>
        </p:txBody>
      </p:sp>
    </p:spTree>
    <p:extLst>
      <p:ext uri="{BB962C8B-B14F-4D97-AF65-F5344CB8AC3E}">
        <p14:creationId xmlns:p14="http://schemas.microsoft.com/office/powerpoint/2010/main" val="1014689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94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20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45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1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22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2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A0F728-A338-DA49-919A-2734A04489FA}" type="slidenum">
              <a:rPr lang="en-GB">
                <a:solidFill>
                  <a:prstClr val="black"/>
                </a:solidFill>
              </a:rPr>
              <a:pPr/>
              <a:t>23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54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24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3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6C0DAA-EA7B-4446-BD43-1DD59E1D94DB}" type="slidenum">
              <a:rPr lang="en-GB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25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37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26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02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27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54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28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45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29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73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30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67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E2BD0E-0713-AE46-8B15-920CFC99F73E}" type="slidenum">
              <a:rPr lang="en-GB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3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90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32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1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9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34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8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FE34A-088F-7A48-9F62-D83622441C6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44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17321B-5756-E54A-B5AC-931C5428A6BA}" type="slidenum">
              <a:rPr lang="en-GB">
                <a:solidFill>
                  <a:prstClr val="black"/>
                </a:solidFill>
              </a:rPr>
              <a:pPr/>
              <a:t>35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2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E2BD0E-0713-AE46-8B15-920CFC99F73E}" type="slidenum">
              <a:rPr lang="en-GB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3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51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E2BD0E-0713-AE46-8B15-920CFC99F73E}" type="slidenum">
              <a:rPr lang="en-GB">
                <a:solidFill>
                  <a:prstClr val="black"/>
                </a:solidFill>
              </a:rPr>
              <a:pPr/>
              <a:t>37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3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18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diagram on board to explain.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7227A-B487-894C-A13D-81C19BA4E69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42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43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84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44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57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45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21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46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5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F8DEF6-94E1-774C-A396-56C7C6223C6F}" type="slidenum">
              <a:rPr lang="en-GB">
                <a:solidFill>
                  <a:prstClr val="black"/>
                </a:solidFill>
              </a:rPr>
              <a:pPr/>
              <a:t>47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5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FE34A-088F-7A48-9F62-D83622441C6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2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FE34A-088F-7A48-9F62-D83622441C6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4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FE34A-088F-7A48-9F62-D83622441C6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2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FE34A-088F-7A48-9F62-D83622441C6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22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FE34A-088F-7A48-9F62-D83622441C6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6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Already seen that the mean is not a good measure for skewed data (think of geometric mean stuff in week one &amp; all the power law stuff in weeks 2/3)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woul</a:t>
            </a:r>
            <a:r>
              <a:rPr lang="en-US" baseline="0" dirty="0"/>
              <a:t>d the max value be? And the min?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Think of this as</a:t>
            </a:r>
            <a:r>
              <a:rPr lang="en-US" baseline="0" dirty="0"/>
              <a:t> a proportion of how far along the scale you are.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Maps use this a lot.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7227A-B487-894C-A13D-81C19BA4E69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4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EEA73-2A74-424B-B731-49266D4D5FC3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A233F-A10D-F140-979A-DB30AB1C7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704FF-E670-8F46-8407-591811A1F49A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F4344-8C41-CA49-BF8A-68FA19A57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3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6AF4-BD90-2B48-85C1-AB26F7370A2E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B4D0B-4136-4942-994B-B2AB75FFB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0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86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A9FC2-F321-3A4D-8C00-B4A777DBBE67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C02F3-226A-3E4D-87CD-728334C7C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44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A25A0-54A4-2A4D-9E84-E76C4857F83D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BEA5E-ED65-E146-88D6-AF079B34E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88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70E58-B5BE-464A-A2C9-A65A35A1FA22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2D4C6-BAC5-A64C-9015-04DB1B83D5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28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8/12/19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0813" cy="14684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43DC9-5A44-A240-B178-6C7C9FDE5B35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6570A-78B6-BE4D-A177-F69760C5AD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64ADA-986D-744E-9DF6-983E8D2925A3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6F097-3D97-9F42-A757-717394328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ED5C5-DB2D-A749-B278-F6618A9F3DC6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40172-949B-6843-9DF0-13E844A11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4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39AFB-7F64-B846-A2CC-F54DCC34D040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50F90-DF50-8941-8E67-1004C9DD6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3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7EC35-CCD6-6A43-83DE-BB1EF238E5C4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22324-E14F-AC43-AF48-BDF3DD70F6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18D3536-E1EC-2E48-BE60-A7A21BC7871E}" type="datetimeFigureOut">
              <a:rPr lang="en-US"/>
              <a:pPr>
                <a:defRPr/>
              </a:pPr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F58CF8C-09C9-7241-987D-F84B7F8A5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971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b="1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8/12/19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70686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8/12/19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9857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8/12/19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3056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s.gov.uk/methodology/geography/geographicalproducts/areaclassifications/2011areaclassifications/methodologyandvariabl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  <a:t>CASA0007: Quantitative Methods</a:t>
            </a:r>
          </a:p>
        </p:txBody>
      </p:sp>
      <p:pic>
        <p:nvPicPr>
          <p:cNvPr id="2" name="Picture 1" descr="838px-Tesla_coil_Vienna_Technical_Museum_2007_a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3018" y="2190490"/>
            <a:ext cx="5120982" cy="4667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65174" y="1371352"/>
            <a:ext cx="6099175" cy="566308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Dr</a:t>
            </a:r>
            <a:r>
              <a:rPr lang="en-US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Thomas OLÉRON EVANS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thomas.evans.11@ucl.ac.uk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Dr</a:t>
            </a:r>
            <a:r>
              <a:rPr lang="en-US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Hannah FRY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hannah.fry@ucl.ac.uk</a:t>
            </a:r>
            <a:endParaRPr lang="en-US" sz="320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Moodle password: QM2018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latin typeface="Gill Sans" charset="0"/>
                <a:ea typeface="Gill Sans" charset="0"/>
                <a:cs typeface="Gill Sans" charset="0"/>
              </a:rPr>
              <a:t>Centre for Advanced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latin typeface="Gill Sans" charset="0"/>
                <a:ea typeface="Gill Sans" charset="0"/>
                <a:cs typeface="Gill Sans" charset="0"/>
              </a:rPr>
              <a:t>Spatial Analysis,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latin typeface="Gill Sans" charset="0"/>
                <a:ea typeface="Gill Sans" charset="0"/>
                <a:cs typeface="Gill Sans" charset="0"/>
              </a:rPr>
              <a:t>90 </a:t>
            </a:r>
            <a:r>
              <a:rPr lang="en-US" sz="2600" dirty="0" err="1">
                <a:latin typeface="Gill Sans" charset="0"/>
                <a:ea typeface="Gill Sans" charset="0"/>
                <a:cs typeface="Gill Sans" charset="0"/>
              </a:rPr>
              <a:t>Tottenham</a:t>
            </a:r>
            <a:r>
              <a:rPr lang="en-US" sz="2600" dirty="0">
                <a:latin typeface="Gill Sans" charset="0"/>
                <a:ea typeface="Gill Sans" charset="0"/>
                <a:cs typeface="Gill Sans" charset="0"/>
              </a:rPr>
              <a:t> Court Road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642100"/>
            <a:ext cx="42291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https://</a:t>
            </a:r>
            <a:r>
              <a:rPr lang="en-US" sz="8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commons.wikimedia.org</a:t>
            </a: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/wiki/File:Tesla_coil_Vienna_Technical_Museum_2007_a.jpg</a:t>
            </a:r>
          </a:p>
        </p:txBody>
      </p:sp>
    </p:spTree>
    <p:extLst>
      <p:ext uri="{BB962C8B-B14F-4D97-AF65-F5344CB8AC3E}">
        <p14:creationId xmlns:p14="http://schemas.microsoft.com/office/powerpoint/2010/main" val="265801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67028" y="220910"/>
            <a:ext cx="6673680" cy="6072314"/>
            <a:chOff x="1532963" y="664659"/>
            <a:chExt cx="6076203" cy="5528677"/>
          </a:xfrm>
        </p:grpSpPr>
        <p:sp>
          <p:nvSpPr>
            <p:cNvPr id="8" name="Rectangle 7"/>
            <p:cNvSpPr/>
            <p:nvPr/>
          </p:nvSpPr>
          <p:spPr>
            <a:xfrm>
              <a:off x="1532963" y="664659"/>
              <a:ext cx="6076203" cy="55286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50" y="800100"/>
              <a:ext cx="5778500" cy="5257800"/>
            </a:xfrm>
            <a:prstGeom prst="rect">
              <a:avLst/>
            </a:prstGeom>
            <a:effectLst/>
          </p:spPr>
        </p:pic>
      </p:grpSp>
      <p:sp>
        <p:nvSpPr>
          <p:cNvPr id="12" name="TextBox 11"/>
          <p:cNvSpPr txBox="1"/>
          <p:nvPr/>
        </p:nvSpPr>
        <p:spPr>
          <a:xfrm>
            <a:off x="268940" y="2635834"/>
            <a:ext cx="119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Distance along fault line (m)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3917" y="6293224"/>
            <a:ext cx="513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Time (Minutes </a:t>
            </a:r>
            <a:r>
              <a:rPr lang="en-US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after start of study)</a:t>
            </a:r>
          </a:p>
        </p:txBody>
      </p:sp>
    </p:spTree>
    <p:extLst>
      <p:ext uri="{BB962C8B-B14F-4D97-AF65-F5344CB8AC3E}">
        <p14:creationId xmlns:p14="http://schemas.microsoft.com/office/powerpoint/2010/main" val="25348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24982" y="382274"/>
            <a:ext cx="3307976" cy="3009894"/>
            <a:chOff x="1532964" y="664660"/>
            <a:chExt cx="6076203" cy="5528677"/>
          </a:xfrm>
        </p:grpSpPr>
        <p:sp>
          <p:nvSpPr>
            <p:cNvPr id="7" name="Rectangle 6"/>
            <p:cNvSpPr/>
            <p:nvPr/>
          </p:nvSpPr>
          <p:spPr>
            <a:xfrm>
              <a:off x="1532964" y="664660"/>
              <a:ext cx="6076203" cy="55286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950" y="869950"/>
              <a:ext cx="5372100" cy="5118100"/>
            </a:xfrm>
            <a:prstGeom prst="rect">
              <a:avLst/>
            </a:prstGeom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4545108" y="3465901"/>
            <a:ext cx="3307976" cy="3009894"/>
            <a:chOff x="1532963" y="664659"/>
            <a:chExt cx="6076203" cy="5528677"/>
          </a:xfrm>
        </p:grpSpPr>
        <p:sp>
          <p:nvSpPr>
            <p:cNvPr id="8" name="Rectangle 7"/>
            <p:cNvSpPr/>
            <p:nvPr/>
          </p:nvSpPr>
          <p:spPr>
            <a:xfrm>
              <a:off x="1532963" y="664659"/>
              <a:ext cx="6076203" cy="55286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2750" y="800100"/>
              <a:ext cx="5778500" cy="5257800"/>
            </a:xfrm>
            <a:prstGeom prst="rect">
              <a:avLst/>
            </a:prstGeom>
            <a:effectLst/>
          </p:spPr>
        </p:pic>
      </p:grpSp>
      <p:grpSp>
        <p:nvGrpSpPr>
          <p:cNvPr id="9" name="Group 8"/>
          <p:cNvGrpSpPr/>
          <p:nvPr/>
        </p:nvGrpSpPr>
        <p:grpSpPr>
          <a:xfrm>
            <a:off x="4545108" y="382274"/>
            <a:ext cx="3307976" cy="3009894"/>
            <a:chOff x="1532965" y="664661"/>
            <a:chExt cx="6076203" cy="5528677"/>
          </a:xfrm>
        </p:grpSpPr>
        <p:sp>
          <p:nvSpPr>
            <p:cNvPr id="6" name="Rectangle 5"/>
            <p:cNvSpPr/>
            <p:nvPr/>
          </p:nvSpPr>
          <p:spPr>
            <a:xfrm>
              <a:off x="1532965" y="664661"/>
              <a:ext cx="6076203" cy="55286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4500" y="800100"/>
              <a:ext cx="5715000" cy="5257800"/>
            </a:xfrm>
            <a:prstGeom prst="rect">
              <a:avLst/>
            </a:prstGeom>
            <a:effectLst/>
          </p:spPr>
        </p:pic>
      </p:grpSp>
      <p:sp>
        <p:nvSpPr>
          <p:cNvPr id="13" name="Rectangle 12"/>
          <p:cNvSpPr/>
          <p:nvPr/>
        </p:nvSpPr>
        <p:spPr>
          <a:xfrm>
            <a:off x="6872224" y="6611779"/>
            <a:ext cx="22717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"/>
                <a:cs typeface=""/>
              </a:rPr>
              <a:t>http://</a:t>
            </a:r>
            <a:r>
              <a:rPr lang="en-US" sz="1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"/>
                <a:cs typeface=""/>
              </a:rPr>
              <a:t>www.imdb.com</a:t>
            </a: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"/>
                <a:cs typeface=""/>
              </a:rPr>
              <a:t>/title/tt2126355/</a:t>
            </a:r>
          </a:p>
        </p:txBody>
      </p:sp>
    </p:spTree>
    <p:extLst>
      <p:ext uri="{BB962C8B-B14F-4D97-AF65-F5344CB8AC3E}">
        <p14:creationId xmlns:p14="http://schemas.microsoft.com/office/powerpoint/2010/main" val="130589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89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b="0" dirty="0" err="1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Standardisation</a:t>
            </a:r>
            <a:endParaRPr lang="en-US" sz="4800" b="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Comparing Variables with Different Units</a:t>
            </a: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(or with different means / standard deviations) </a:t>
            </a:r>
          </a:p>
        </p:txBody>
      </p:sp>
    </p:spTree>
    <p:extLst>
      <p:ext uri="{BB962C8B-B14F-4D97-AF65-F5344CB8AC3E}">
        <p14:creationId xmlns:p14="http://schemas.microsoft.com/office/powerpoint/2010/main" val="74689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0725" y="2497478"/>
            <a:ext cx="4356100" cy="2895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28414" y="2270774"/>
            <a:ext cx="1079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14911" y="2270774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Mean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96169" y="4839038"/>
            <a:ext cx="1972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Standard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Deviation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36431" y="3345113"/>
            <a:ext cx="262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err="1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Standardised</a:t>
            </a:r>
            <a:endParaRPr lang="en-US" sz="3600" dirty="0">
              <a:solidFill>
                <a:srgbClr val="C0000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44000" cy="227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b="0" dirty="0" err="1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Standardisation</a:t>
            </a:r>
            <a:endParaRPr lang="en-US" sz="4800" b="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endParaRPr lang="en-US" sz="900" b="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For roughly normally distributed data</a:t>
            </a: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(i.e. not highly skewed)</a:t>
            </a:r>
          </a:p>
        </p:txBody>
      </p:sp>
    </p:spTree>
    <p:extLst>
      <p:ext uri="{BB962C8B-B14F-4D97-AF65-F5344CB8AC3E}">
        <p14:creationId xmlns:p14="http://schemas.microsoft.com/office/powerpoint/2010/main" val="43008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8318" y="2660373"/>
            <a:ext cx="5324562" cy="25698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77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b="0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Min-Max Rescaling</a:t>
            </a:r>
            <a:endParaRPr lang="en-US" sz="900" b="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For highly non-normal data (i.e. highly skewed)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22544" y="227077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Original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99086" y="3345111"/>
            <a:ext cx="1819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Rescaled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0252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(Could </a:t>
            </a:r>
            <a:r>
              <a:rPr lang="en-US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also consider </a:t>
            </a:r>
            <a:r>
              <a:rPr lang="en-US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log transformation for power law like data)</a:t>
            </a:r>
            <a:endParaRPr lang="en-US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0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770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b="0" dirty="0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IDR </a:t>
            </a:r>
            <a:r>
              <a:rPr lang="en-US" sz="4800" b="0" dirty="0" err="1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Standardisation</a:t>
            </a:r>
            <a:endParaRPr lang="en-US" sz="4800" b="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Non-normal data with significant outliers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0252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sz="16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 See e.g. </a:t>
            </a:r>
            <a:r>
              <a:rPr lang="en-US" sz="10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  <a:hlinkClick r:id="rId3"/>
              </a:rPr>
              <a:t>https://www.ons.gov.uk/methodology/geography/geographicalproducts/areaclassifications/2011areaclassifications/methodologyandvariables</a:t>
            </a:r>
            <a:r>
              <a:rPr lang="en-US" sz="16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 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C692E3-4AF1-8B46-8C9C-C14DE347A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18" b="41728"/>
          <a:stretch/>
        </p:blipFill>
        <p:spPr>
          <a:xfrm>
            <a:off x="3092658" y="2446605"/>
            <a:ext cx="2958683" cy="14068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034A89-A67C-9E42-9062-B2A49253B3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8274" b="55139"/>
          <a:stretch/>
        </p:blipFill>
        <p:spPr>
          <a:xfrm>
            <a:off x="5956978" y="2455193"/>
            <a:ext cx="2287157" cy="13982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A334ED9-F99B-954F-A4F2-77B6A8566534}"/>
              </a:ext>
            </a:extLst>
          </p:cNvPr>
          <p:cNvGrpSpPr/>
          <p:nvPr/>
        </p:nvGrpSpPr>
        <p:grpSpPr>
          <a:xfrm>
            <a:off x="3092658" y="3910866"/>
            <a:ext cx="5151477" cy="1503223"/>
            <a:chOff x="2421899" y="3710546"/>
            <a:chExt cx="5151477" cy="15032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5EFBB2-3E1B-5D45-9FE8-A3EE7B0E3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051" b="3973"/>
            <a:stretch/>
          </p:blipFill>
          <p:spPr>
            <a:xfrm>
              <a:off x="2421899" y="3710546"/>
              <a:ext cx="2958683" cy="15032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48D8B7-874D-C140-901A-281E3F357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l="8274" t="66211"/>
            <a:stretch/>
          </p:blipFill>
          <p:spPr>
            <a:xfrm>
              <a:off x="5286219" y="3985846"/>
              <a:ext cx="2287157" cy="105316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63940F4-6552-E144-A03D-6E7D9F8FDE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6317" r="19793" b="82465"/>
          <a:stretch/>
        </p:blipFill>
        <p:spPr>
          <a:xfrm>
            <a:off x="1297767" y="3348326"/>
            <a:ext cx="1594442" cy="879362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ADE74337-1E27-F143-820F-0251408A9CC1}"/>
              </a:ext>
            </a:extLst>
          </p:cNvPr>
          <p:cNvSpPr/>
          <p:nvPr/>
        </p:nvSpPr>
        <p:spPr>
          <a:xfrm>
            <a:off x="3004988" y="2455193"/>
            <a:ext cx="484593" cy="2867084"/>
          </a:xfrm>
          <a:prstGeom prst="leftBrace">
            <a:avLst>
              <a:gd name="adj1" fmla="val 71231"/>
              <a:gd name="adj2" fmla="val 50000"/>
            </a:avLst>
          </a:prstGeom>
          <a:ln w="29209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33936" y="4297247"/>
            <a:ext cx="1274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Rescaled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07450" y="1631719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Original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BD5A10-49E6-4F47-A2EC-AD7843D7282A}"/>
              </a:ext>
            </a:extLst>
          </p:cNvPr>
          <p:cNvCxnSpPr/>
          <p:nvPr/>
        </p:nvCxnSpPr>
        <p:spPr>
          <a:xfrm>
            <a:off x="3489581" y="3091411"/>
            <a:ext cx="230161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50DBD8-E0E9-DC46-B7CA-634CE346D611}"/>
              </a:ext>
            </a:extLst>
          </p:cNvPr>
          <p:cNvCxnSpPr/>
          <p:nvPr/>
        </p:nvCxnSpPr>
        <p:spPr>
          <a:xfrm>
            <a:off x="3489581" y="4682442"/>
            <a:ext cx="230161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36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05664" y="1979025"/>
            <a:ext cx="4589872" cy="417627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385" y="1286341"/>
            <a:ext cx="2064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y </a:t>
            </a:r>
            <a:r>
              <a:rPr lang="en-US" sz="20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sz="20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Distance along fault line (m)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711" y="5939864"/>
            <a:ext cx="4110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x</a:t>
            </a:r>
            <a:r>
              <a:rPr lang="en-US" sz="20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 : Time (Minutes after start of study)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471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b="0" dirty="0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Explicit Rescaling</a:t>
            </a:r>
            <a:endParaRPr lang="en-US" sz="2400" b="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5711" y="2006253"/>
            <a:ext cx="8372578" cy="3860800"/>
            <a:chOff x="1050511" y="2535670"/>
            <a:chExt cx="7555727" cy="34841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0511" y="2538535"/>
              <a:ext cx="3803594" cy="3460852"/>
            </a:xfrm>
            <a:prstGeom prst="rect">
              <a:avLst/>
            </a:prstGeom>
            <a:effectLst/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2108" y="2535670"/>
              <a:ext cx="3484130" cy="3484130"/>
            </a:xfrm>
            <a:prstGeom prst="rect">
              <a:avLst/>
            </a:prstGeom>
            <a:effectLst>
              <a:softEdge rad="38100"/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0200" y="1449093"/>
            <a:ext cx="1881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Y = </a:t>
            </a:r>
            <a:r>
              <a:rPr lang="en-US" sz="2400" i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y</a:t>
            </a: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 / 10000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72139" y="5940616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X = 2 </a:t>
            </a:r>
            <a:r>
              <a:rPr lang="en-US" sz="2400" i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x</a:t>
            </a: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 / 10000</a:t>
            </a:r>
          </a:p>
        </p:txBody>
      </p:sp>
    </p:spTree>
    <p:extLst>
      <p:ext uri="{BB962C8B-B14F-4D97-AF65-F5344CB8AC3E}">
        <p14:creationId xmlns:p14="http://schemas.microsoft.com/office/powerpoint/2010/main" val="55501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38835" y="1627095"/>
            <a:ext cx="6118412" cy="3751729"/>
          </a:xfrm>
          <a:prstGeom prst="roundRect">
            <a:avLst>
              <a:gd name="adj" fmla="val 5914"/>
            </a:avLst>
          </a:prstGeom>
          <a:solidFill>
            <a:srgbClr val="D0F5FF"/>
          </a:solidFill>
          <a:effectLst>
            <a:glow rad="7620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Moon 3"/>
          <p:cNvSpPr/>
          <p:nvPr/>
        </p:nvSpPr>
        <p:spPr>
          <a:xfrm>
            <a:off x="3644153" y="1640542"/>
            <a:ext cx="3576917" cy="3738282"/>
          </a:xfrm>
          <a:prstGeom prst="moon">
            <a:avLst>
              <a:gd name="adj" fmla="val 60631"/>
            </a:avLst>
          </a:prstGeom>
          <a:solidFill>
            <a:srgbClr val="F8FF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8064A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5632" y="1933325"/>
            <a:ext cx="58729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492069"/>
                </a:solidFill>
                <a:latin typeface="Bookman Old Style" charset="0"/>
                <a:ea typeface="Bookman Old Style" charset="0"/>
                <a:cs typeface="Bookman Old Style" charset="0"/>
              </a:rPr>
              <a:t>North Pole Frozen Foods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492069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LOYALTY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CARD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1438834" y="4195483"/>
            <a:ext cx="6118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9BBB59">
                    <a:lumMod val="5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0985 6788 </a:t>
            </a:r>
            <a:r>
              <a:rPr lang="en-US" sz="2800" dirty="0">
                <a:solidFill>
                  <a:srgbClr val="8064A2">
                    <a:lumMod val="7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7345 8895 </a:t>
            </a:r>
            <a:r>
              <a:rPr lang="en-US" sz="2800" dirty="0">
                <a:solidFill>
                  <a:srgbClr val="9BBB59">
                    <a:lumMod val="5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9222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1438832" y="4718703"/>
            <a:ext cx="264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9BBB59">
                    <a:lumMod val="5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DR. S. CLAUS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97488-3A03-49A1-BF03-04F92A7E2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592"/>
            <a:ext cx="9144000" cy="9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algn="ctr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Shopping Example</a:t>
            </a:r>
            <a:endParaRPr lang="en-GB" sz="48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9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10435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8423" y="5970494"/>
            <a:ext cx="516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</a:t>
            </a:r>
            <a:r>
              <a:rPr lang="en-US" sz="24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Shop A (£)</a:t>
            </a:r>
            <a:endParaRPr lang="en-US" sz="24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61995" y="1039348"/>
            <a:ext cx="6253377" cy="4931145"/>
            <a:chOff x="1461995" y="1039348"/>
            <a:chExt cx="6253377" cy="4931145"/>
          </a:xfrm>
        </p:grpSpPr>
        <p:pic>
          <p:nvPicPr>
            <p:cNvPr id="37889" name="Picture 1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61995" y="1039348"/>
              <a:ext cx="6253377" cy="4931145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5178425" y="3238784"/>
              <a:ext cx="1381979" cy="1279241"/>
              <a:chOff x="5178425" y="3238784"/>
              <a:chExt cx="1381979" cy="1279241"/>
            </a:xfrm>
          </p:grpSpPr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278045" y="3844119"/>
                <a:ext cx="149215" cy="1410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178425" y="3600734"/>
                <a:ext cx="137379" cy="1410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423025" y="3238784"/>
                <a:ext cx="137379" cy="1410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12"/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949950" y="3689634"/>
                <a:ext cx="137379" cy="120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003925" y="4111909"/>
                <a:ext cx="137379" cy="1410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00675" y="4343684"/>
                <a:ext cx="137379" cy="1410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15"/>
              <p:cNvPicPr>
                <a:picLocks noChangeAspect="1" noChangeArrowheads="1"/>
              </p:cNvPicPr>
              <p:nvPr/>
            </p:nvPicPr>
            <p:blipFill rotWithShape="1">
              <a:blip r:embed="rId7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549901" y="4388134"/>
                <a:ext cx="120650" cy="1298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94613" y="2777925"/>
              <a:ext cx="1469984" cy="1006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60168-E77D-4596-9AFF-DAA825EF8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592"/>
            <a:ext cx="9144000" cy="9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algn="ctr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8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K-means Clustering</a:t>
            </a:r>
            <a:endParaRPr lang="en-GB" sz="48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72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61995" y="1016630"/>
            <a:ext cx="6253377" cy="495386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810435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8423" y="5970494"/>
            <a:ext cx="516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</a:t>
            </a:r>
            <a:r>
              <a:rPr lang="en-US" sz="24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Shop A (£)</a:t>
            </a:r>
            <a:endParaRPr lang="en-US" sz="24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E2183-2804-4A63-94D1-EE9D2FBC4EC8}"/>
              </a:ext>
            </a:extLst>
          </p:cNvPr>
          <p:cNvSpPr/>
          <p:nvPr/>
        </p:nvSpPr>
        <p:spPr>
          <a:xfrm>
            <a:off x="4962525" y="2810435"/>
            <a:ext cx="400050" cy="400050"/>
          </a:xfrm>
          <a:prstGeom prst="ellipse">
            <a:avLst/>
          </a:prstGeom>
          <a:solidFill>
            <a:schemeClr val="bg2">
              <a:lumMod val="40000"/>
              <a:lumOff val="60000"/>
              <a:alpha val="20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4BB157-B403-488A-9683-920A89D483BF}"/>
              </a:ext>
            </a:extLst>
          </p:cNvPr>
          <p:cNvSpPr/>
          <p:nvPr/>
        </p:nvSpPr>
        <p:spPr>
          <a:xfrm>
            <a:off x="4914900" y="3519065"/>
            <a:ext cx="400050" cy="400050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832B3-9292-4B96-AC5C-F5806E64F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592"/>
            <a:ext cx="9144000" cy="9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algn="ctr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8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K-means Clustering</a:t>
            </a:r>
            <a:endParaRPr lang="en-GB" sz="48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31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490653" y="621322"/>
            <a:ext cx="4861931" cy="5603631"/>
          </a:xfrm>
        </p:spPr>
        <p:txBody>
          <a:bodyPr/>
          <a:lstStyle/>
          <a:p>
            <a:pPr eaLnBrk="1" hangingPunct="1"/>
            <a:r>
              <a:rPr lang="en-US" sz="40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  <a:t>OBJECTIVES</a:t>
            </a:r>
            <a:br>
              <a:rPr lang="en-US" sz="40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</a:br>
            <a:br>
              <a:rPr lang="en-US" sz="18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  <a:t>1. </a:t>
            </a:r>
            <a: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Understand the concept of data </a:t>
            </a:r>
            <a:r>
              <a:rPr lang="en-US" sz="2400" b="0" dirty="0" err="1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standardisation</a:t>
            </a:r>
            <a: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and </a:t>
            </a:r>
            <a:r>
              <a:rPr lang="en-US" sz="2400" b="0" dirty="0" err="1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recognise</a:t>
            </a:r>
            <a: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different approaches.</a:t>
            </a:r>
            <a:b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b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  <a:t> 2. </a:t>
            </a:r>
            <a: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Understand the purpose</a:t>
            </a:r>
            <a:b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of cluster analysis and know the algorithms for k-means and hierarchical clustering.</a:t>
            </a:r>
            <a:b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b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66FFFF"/>
                </a:solidFill>
                <a:latin typeface="Gill Sans" charset="0"/>
                <a:ea typeface="Gill Sans" charset="0"/>
                <a:cs typeface="Gill Sans" charset="0"/>
              </a:rPr>
              <a:t> 4. </a:t>
            </a:r>
            <a:r>
              <a:rPr lang="en-US" sz="2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Understand how SSE and silhouette scores can be used to assess the quality of a clustering.</a:t>
            </a:r>
            <a:endParaRPr lang="en-US" sz="2400" b="0" dirty="0">
              <a:solidFill>
                <a:srgbClr val="66FF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" name="Picture 2" descr="Tesla_coil_Vienna_Technical_Museum_2007_c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95490" y="1777956"/>
            <a:ext cx="6199157" cy="3297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0" y="6642100"/>
            <a:ext cx="4103688" cy="2159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commons.wikimedia.org</a:t>
            </a: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/wiki/File:Tesla_coil_Vienna_Technical_Museum_2007_c.jpg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61995" y="1022310"/>
            <a:ext cx="6253377" cy="494818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810435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8423" y="5970494"/>
            <a:ext cx="516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</a:t>
            </a:r>
            <a:r>
              <a:rPr lang="en-US" sz="24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Shop A (£)</a:t>
            </a:r>
            <a:endParaRPr lang="en-US" sz="24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8D04B4-24F2-43F1-852D-14F2E8C56327}"/>
              </a:ext>
            </a:extLst>
          </p:cNvPr>
          <p:cNvSpPr/>
          <p:nvPr/>
        </p:nvSpPr>
        <p:spPr>
          <a:xfrm>
            <a:off x="4798358" y="2458010"/>
            <a:ext cx="400050" cy="400050"/>
          </a:xfrm>
          <a:prstGeom prst="ellipse">
            <a:avLst/>
          </a:prstGeom>
          <a:solidFill>
            <a:schemeClr val="bg2">
              <a:lumMod val="40000"/>
              <a:lumOff val="60000"/>
              <a:alpha val="20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3E9EE0-EC63-421E-8F1F-F57C714D3315}"/>
              </a:ext>
            </a:extLst>
          </p:cNvPr>
          <p:cNvSpPr/>
          <p:nvPr/>
        </p:nvSpPr>
        <p:spPr>
          <a:xfrm>
            <a:off x="5105400" y="3633365"/>
            <a:ext cx="400050" cy="400050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6A64EA-183D-43C2-A323-719BADEC7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592"/>
            <a:ext cx="9144000" cy="9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algn="ctr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8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K-means Clustering</a:t>
            </a:r>
            <a:endParaRPr lang="en-GB" sz="48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9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61995" y="1027990"/>
            <a:ext cx="6253377" cy="494439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810435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8423" y="5970494"/>
            <a:ext cx="516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</a:t>
            </a:r>
            <a:r>
              <a:rPr lang="en-US" sz="24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Shop A (£)</a:t>
            </a:r>
            <a:endParaRPr lang="en-US" sz="24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6BEBA3-2F1C-49C2-AA1A-3832CACB770D}"/>
              </a:ext>
            </a:extLst>
          </p:cNvPr>
          <p:cNvSpPr/>
          <p:nvPr/>
        </p:nvSpPr>
        <p:spPr>
          <a:xfrm>
            <a:off x="4476750" y="2496110"/>
            <a:ext cx="400050" cy="400050"/>
          </a:xfrm>
          <a:prstGeom prst="ellipse">
            <a:avLst/>
          </a:prstGeom>
          <a:solidFill>
            <a:schemeClr val="bg2">
              <a:lumMod val="40000"/>
              <a:lumOff val="60000"/>
              <a:alpha val="20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C2E16-39CF-4DED-86C3-65437B163D14}"/>
              </a:ext>
            </a:extLst>
          </p:cNvPr>
          <p:cNvSpPr/>
          <p:nvPr/>
        </p:nvSpPr>
        <p:spPr>
          <a:xfrm>
            <a:off x="5400675" y="3633365"/>
            <a:ext cx="400050" cy="400050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E1FC3-AD9C-4E23-BBBA-B2924D8E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592"/>
            <a:ext cx="9144000" cy="9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algn="ctr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8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K-means Clustering</a:t>
            </a:r>
            <a:endParaRPr lang="en-GB" sz="48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4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61995" y="1096144"/>
            <a:ext cx="6251232" cy="487435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810435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8423" y="5970494"/>
            <a:ext cx="516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A (£)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DFDE48-62FA-4641-BE7E-A36FD2C83DF9}"/>
              </a:ext>
            </a:extLst>
          </p:cNvPr>
          <p:cNvSpPr/>
          <p:nvPr/>
        </p:nvSpPr>
        <p:spPr>
          <a:xfrm>
            <a:off x="4476750" y="2458570"/>
            <a:ext cx="400050" cy="400050"/>
          </a:xfrm>
          <a:prstGeom prst="ellipse">
            <a:avLst/>
          </a:prstGeom>
          <a:solidFill>
            <a:schemeClr val="bg2">
              <a:lumMod val="40000"/>
              <a:lumOff val="60000"/>
              <a:alpha val="20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6223A0-136D-4EDF-8CC8-300DBDA4C830}"/>
              </a:ext>
            </a:extLst>
          </p:cNvPr>
          <p:cNvSpPr/>
          <p:nvPr/>
        </p:nvSpPr>
        <p:spPr>
          <a:xfrm>
            <a:off x="5391150" y="3595265"/>
            <a:ext cx="400050" cy="400050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E17F-F7CA-4002-AE83-02CADAA74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592"/>
            <a:ext cx="9144000" cy="9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algn="ctr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8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K-means Clustering</a:t>
            </a:r>
            <a:endParaRPr lang="en-GB" sz="48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353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k-Means Disadvantages</a:t>
            </a:r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668384" y="2061415"/>
            <a:ext cx="8237538" cy="412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/>
          <a:p>
            <a:pPr marL="342900" indent="-341313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b="1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1. </a:t>
            </a:r>
            <a: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Requires knowledge of the number of clusters;</a:t>
            </a: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400" dirty="0">
              <a:solidFill>
                <a:srgbClr val="FFFFFF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b="1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2. </a:t>
            </a:r>
            <a: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Sensitive to initialisation, which can lead to poor solutions;</a:t>
            </a: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400" dirty="0">
              <a:solidFill>
                <a:srgbClr val="FFFFFF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b="1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3. </a:t>
            </a:r>
            <a: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Sensitive to outliers, which can results in inaccurate clusters;</a:t>
            </a: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400" dirty="0">
              <a:solidFill>
                <a:srgbClr val="FFFFFF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b="1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4. </a:t>
            </a:r>
            <a: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Incapable of handling clusters of a non-convex shape;</a:t>
            </a: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400" dirty="0">
              <a:solidFill>
                <a:srgbClr val="FFFFFF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b="1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5. </a:t>
            </a:r>
            <a: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Inapplicable to categorical data.</a:t>
            </a: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400" dirty="0">
              <a:solidFill>
                <a:srgbClr val="FFFFFF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1313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400" dirty="0">
              <a:solidFill>
                <a:srgbClr val="FFFF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167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19514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Hierarchical</a:t>
            </a:r>
            <a:r>
              <a:rPr lang="en-GB" sz="4400" b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4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</a:t>
            </a:r>
          </a:p>
        </p:txBody>
      </p:sp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5461000" y="1597708"/>
            <a:ext cx="3683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r </a:t>
            </a:r>
            <a:r>
              <a:rPr lang="en-GB" sz="4000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= 0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b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Clusters (6)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B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C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F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1C6295-E8BA-449A-A8CD-A1BC37BF6C73}"/>
              </a:ext>
            </a:extLst>
          </p:cNvPr>
          <p:cNvGrpSpPr/>
          <p:nvPr/>
        </p:nvGrpSpPr>
        <p:grpSpPr>
          <a:xfrm>
            <a:off x="457200" y="1597708"/>
            <a:ext cx="5003800" cy="4889500"/>
            <a:chOff x="457200" y="1597708"/>
            <a:chExt cx="5003800" cy="4889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597708"/>
              <a:ext cx="5003800" cy="48895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2128616" y="2164466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</a:t>
              </a:r>
              <a:endPara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285596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285595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C</a:t>
              </a:r>
              <a:endPara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56884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56883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928717" y="4728113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0642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5461000" y="1597708"/>
            <a:ext cx="3683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r </a:t>
            </a:r>
            <a:r>
              <a:rPr lang="en-GB" sz="4000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= 0.9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b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Clusters (6)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B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C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F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F28844-4575-431C-BF41-BAE5409AD0EB}"/>
              </a:ext>
            </a:extLst>
          </p:cNvPr>
          <p:cNvGrpSpPr/>
          <p:nvPr/>
        </p:nvGrpSpPr>
        <p:grpSpPr>
          <a:xfrm>
            <a:off x="457200" y="1597708"/>
            <a:ext cx="5003800" cy="4889500"/>
            <a:chOff x="457200" y="1597708"/>
            <a:chExt cx="5003800" cy="4889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597708"/>
              <a:ext cx="5003800" cy="48895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34" name="Rectangle 33"/>
            <p:cNvSpPr/>
            <p:nvPr/>
          </p:nvSpPr>
          <p:spPr>
            <a:xfrm>
              <a:off x="2128616" y="2164466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85596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285595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C</a:t>
              </a:r>
              <a:endPara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556884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56883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28717" y="4728113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F</a:t>
              </a:r>
            </a:p>
          </p:txBody>
        </p:sp>
      </p:grpSp>
      <p:sp>
        <p:nvSpPr>
          <p:cNvPr id="4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19514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Hierarchical</a:t>
            </a:r>
            <a:r>
              <a:rPr lang="en-GB" sz="4400" b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4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509862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5461000" y="1597708"/>
            <a:ext cx="3683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r </a:t>
            </a:r>
            <a:r>
              <a:rPr lang="en-GB" sz="4000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= 2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b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Clusters (4)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B  C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D  E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F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9E5181-3B3A-44B2-88C7-EA65F678A308}"/>
              </a:ext>
            </a:extLst>
          </p:cNvPr>
          <p:cNvGrpSpPr/>
          <p:nvPr/>
        </p:nvGrpSpPr>
        <p:grpSpPr>
          <a:xfrm>
            <a:off x="457200" y="1597708"/>
            <a:ext cx="5003800" cy="4889500"/>
            <a:chOff x="457200" y="1597708"/>
            <a:chExt cx="5003800" cy="4889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597708"/>
              <a:ext cx="5003800" cy="48895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29" name="Rectangle 28"/>
            <p:cNvSpPr/>
            <p:nvPr/>
          </p:nvSpPr>
          <p:spPr>
            <a:xfrm>
              <a:off x="2128616" y="2164466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85596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85595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C</a:t>
              </a:r>
              <a:endPara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56884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56883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28717" y="4728113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F</a:t>
              </a:r>
            </a:p>
          </p:txBody>
        </p:sp>
      </p:grpSp>
      <p:sp>
        <p:nvSpPr>
          <p:cNvPr id="37" name="Rectangle 1"/>
          <p:cNvSpPr txBox="1">
            <a:spLocks noChangeArrowheads="1"/>
          </p:cNvSpPr>
          <p:nvPr/>
        </p:nvSpPr>
        <p:spPr>
          <a:xfrm>
            <a:off x="0" y="0"/>
            <a:ext cx="9144000" cy="1319514"/>
          </a:xfrm>
          <a:prstGeom prst="rect">
            <a:avLst/>
          </a:prstGeom>
          <a:ln/>
        </p:spPr>
        <p:txBody>
          <a:bodyPr vert="horz" lIns="91440" tIns="83808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lnSpc>
                <a:spcPct val="93000"/>
              </a:lnSpc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Hierarchical</a:t>
            </a:r>
            <a:r>
              <a:rPr lang="en-GB" b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</a:t>
            </a:r>
            <a:endParaRPr lang="en-GB" b="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103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B8EF54-A01D-4BE2-88A1-56D501978C1C}"/>
              </a:ext>
            </a:extLst>
          </p:cNvPr>
          <p:cNvGrpSpPr/>
          <p:nvPr/>
        </p:nvGrpSpPr>
        <p:grpSpPr>
          <a:xfrm>
            <a:off x="457200" y="1597708"/>
            <a:ext cx="5003800" cy="4889500"/>
            <a:chOff x="457200" y="1597708"/>
            <a:chExt cx="5003800" cy="4889500"/>
          </a:xfrm>
        </p:grpSpPr>
        <p:grpSp>
          <p:nvGrpSpPr>
            <p:cNvPr id="9" name="Group 8"/>
            <p:cNvGrpSpPr/>
            <p:nvPr/>
          </p:nvGrpSpPr>
          <p:grpSpPr>
            <a:xfrm>
              <a:off x="457200" y="1597708"/>
              <a:ext cx="5003800" cy="4889500"/>
              <a:chOff x="457200" y="1597708"/>
              <a:chExt cx="5003800" cy="488950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1597708"/>
                <a:ext cx="5003800" cy="4889500"/>
              </a:xfrm>
              <a:prstGeom prst="rect">
                <a:avLst/>
              </a:prstGeom>
              <a:effectLst>
                <a:softEdge rad="38100"/>
              </a:effectLst>
            </p:spPr>
          </p:pic>
          <p:sp>
            <p:nvSpPr>
              <p:cNvPr id="48" name="Oval 47"/>
              <p:cNvSpPr/>
              <p:nvPr/>
            </p:nvSpPr>
            <p:spPr>
              <a:xfrm>
                <a:off x="2038912" y="2043194"/>
                <a:ext cx="1174831" cy="1174831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184153" y="4175236"/>
                <a:ext cx="1174831" cy="1174831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464040" y="4175236"/>
                <a:ext cx="1174831" cy="1174831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184153" y="4597637"/>
                <a:ext cx="1174831" cy="1174831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455116" y="4597636"/>
                <a:ext cx="1174831" cy="1174831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322577" y="4374861"/>
                <a:ext cx="1174831" cy="1174831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2128616" y="2164466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</a:t>
              </a:r>
              <a:endPara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5596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85595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C</a:t>
              </a:r>
              <a:endPara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56884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56883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28717" y="4728113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F</a:t>
              </a:r>
            </a:p>
          </p:txBody>
        </p:sp>
      </p:grp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461000" y="1597708"/>
            <a:ext cx="3683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r </a:t>
            </a:r>
            <a:r>
              <a:rPr lang="en-GB" sz="4000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= 2.7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b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Clusters (4)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B  C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D  E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F</a:t>
            </a:r>
          </a:p>
        </p:txBody>
      </p:sp>
      <p:sp>
        <p:nvSpPr>
          <p:cNvPr id="3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19514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Hierarchical</a:t>
            </a:r>
            <a:r>
              <a:rPr lang="en-GB" sz="4400" b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4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68210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97708"/>
            <a:ext cx="5003800" cy="48895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8" name="Oval 47"/>
          <p:cNvSpPr>
            <a:spLocks noChangeAspect="1"/>
          </p:cNvSpPr>
          <p:nvPr/>
        </p:nvSpPr>
        <p:spPr>
          <a:xfrm>
            <a:off x="1774008" y="1760256"/>
            <a:ext cx="1738750" cy="1738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919249" y="3892298"/>
            <a:ext cx="1738750" cy="1738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2209396" y="3892298"/>
            <a:ext cx="1738750" cy="1738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929509" y="4314699"/>
            <a:ext cx="1738750" cy="1738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2200472" y="4314698"/>
            <a:ext cx="1738750" cy="1738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3056358" y="4091923"/>
            <a:ext cx="1738750" cy="1738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8616" y="2164466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  <a:endParaRPr lang="en-GB" sz="24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85596" y="4284564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85595" y="5189778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</a:t>
            </a:r>
            <a:endParaRPr lang="en-GB" sz="24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56884" y="4284564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56883" y="5189778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28717" y="4728113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5461000" y="1597708"/>
            <a:ext cx="3683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r </a:t>
            </a:r>
            <a:r>
              <a:rPr lang="en-GB" sz="4000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= 4.2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b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Clusters (3)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B  C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D  E  F</a:t>
            </a:r>
          </a:p>
        </p:txBody>
      </p:sp>
      <p:sp>
        <p:nvSpPr>
          <p:cNvPr id="23" name="Rectangle 1"/>
          <p:cNvSpPr txBox="1">
            <a:spLocks noChangeArrowheads="1"/>
          </p:cNvSpPr>
          <p:nvPr/>
        </p:nvSpPr>
        <p:spPr>
          <a:xfrm>
            <a:off x="0" y="0"/>
            <a:ext cx="9144000" cy="1319514"/>
          </a:xfrm>
          <a:prstGeom prst="rect">
            <a:avLst/>
          </a:prstGeom>
          <a:ln/>
        </p:spPr>
        <p:txBody>
          <a:bodyPr vert="horz" lIns="91440" tIns="83808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lnSpc>
                <a:spcPct val="93000"/>
              </a:lnSpc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Hierarchical</a:t>
            </a:r>
            <a:r>
              <a:rPr lang="en-GB" b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</a:t>
            </a:r>
            <a:endParaRPr lang="en-GB" b="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629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97708"/>
            <a:ext cx="5003800" cy="48895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Rectangle 9"/>
          <p:cNvSpPr/>
          <p:nvPr/>
        </p:nvSpPr>
        <p:spPr>
          <a:xfrm>
            <a:off x="2128616" y="2164466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  <a:endParaRPr lang="en-GB" sz="24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85596" y="4284564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85595" y="5189778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</a:t>
            </a:r>
            <a:endParaRPr lang="en-GB" sz="24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56884" y="4284564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6883" y="5189778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28717" y="4728113"/>
            <a:ext cx="49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</a:t>
            </a: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352300" y="1359855"/>
            <a:ext cx="2537635" cy="25376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497541" y="3491897"/>
            <a:ext cx="2537635" cy="25376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1787688" y="3491897"/>
            <a:ext cx="2537635" cy="25376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507801" y="3914298"/>
            <a:ext cx="2537635" cy="25376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778764" y="3914297"/>
            <a:ext cx="2537635" cy="25376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2646225" y="3691522"/>
            <a:ext cx="2537635" cy="25376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461000" y="1597708"/>
            <a:ext cx="3683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r </a:t>
            </a:r>
            <a:r>
              <a:rPr lang="en-GB" sz="4000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= 6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b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Clusters (2)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B  C  D  E  F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567160"/>
            <a:ext cx="5003800" cy="10652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50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19514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Hierarchical</a:t>
            </a:r>
            <a:r>
              <a:rPr lang="en-GB" sz="4400" b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4400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778909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5740400" y="6577013"/>
            <a:ext cx="340360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205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https://commons.wikimedia.org/wiki/File:SLINK-Gaussian-data.svg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240592"/>
            <a:ext cx="9144000" cy="9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algn="ctr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4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 </a:t>
            </a:r>
            <a:r>
              <a:rPr lang="mr-IN" sz="4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GB" sz="4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Concept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93072" y="1356216"/>
            <a:ext cx="4966634" cy="5017105"/>
            <a:chOff x="2093072" y="1356216"/>
            <a:chExt cx="4966634" cy="501710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072" y="1356216"/>
              <a:ext cx="4966634" cy="5017105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6865" name="Picture 1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E3E3E3"/>
                </a:clrFrom>
                <a:clrTo>
                  <a:srgbClr val="E3E3E3">
                    <a:alpha val="0"/>
                  </a:srgbClr>
                </a:clrTo>
              </a:clrChange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7615" t="14940" r="30850" b="10432"/>
            <a:stretch>
              <a:fillRect/>
            </a:stretch>
          </p:blipFill>
          <p:spPr bwMode="auto">
            <a:xfrm>
              <a:off x="2093072" y="1356216"/>
              <a:ext cx="4966634" cy="501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81056" y="3902121"/>
              <a:ext cx="672610" cy="571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566872">
              <a:off x="5260941" y="5235210"/>
              <a:ext cx="565979" cy="480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534946">
              <a:off x="3022435" y="4265934"/>
              <a:ext cx="565979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862731">
              <a:off x="3017434" y="3621646"/>
              <a:ext cx="565979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8402291">
              <a:off x="4786941" y="4927147"/>
              <a:ext cx="212538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534946">
              <a:off x="5905003" y="3392632"/>
              <a:ext cx="565979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3919494">
              <a:off x="3677289" y="3805152"/>
              <a:ext cx="295526" cy="177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402291">
            <a:off x="3682750" y="1825057"/>
            <a:ext cx="398902" cy="33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l="27615" t="14940" r="30850" b="104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402291">
            <a:off x="3625600" y="2202359"/>
            <a:ext cx="398902" cy="33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l="27615" t="14940" r="30850" b="104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423443" y="2011136"/>
            <a:ext cx="398902" cy="19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l="27615" t="14940" r="30850" b="104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889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>
            <a:spLocks noChangeAspect="1"/>
          </p:cNvSpPr>
          <p:nvPr/>
        </p:nvSpPr>
        <p:spPr>
          <a:xfrm>
            <a:off x="469644" y="469338"/>
            <a:ext cx="4311630" cy="431163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1763569" y="2801005"/>
            <a:ext cx="4311630" cy="431163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200" y="60528"/>
            <a:ext cx="5003800" cy="1571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50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14700" y="1519138"/>
            <a:ext cx="1017701" cy="54951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50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461000" y="1597708"/>
            <a:ext cx="36830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r </a:t>
            </a:r>
            <a:r>
              <a:rPr lang="en-GB" sz="4000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= 10.2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br>
              <a:rPr lang="en-GB" sz="2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32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Clusters (1)</a:t>
            </a:r>
          </a:p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A  B  C  D  E  F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644CF4-A803-4090-836D-61DACE800A4C}"/>
              </a:ext>
            </a:extLst>
          </p:cNvPr>
          <p:cNvGrpSpPr/>
          <p:nvPr/>
        </p:nvGrpSpPr>
        <p:grpSpPr>
          <a:xfrm>
            <a:off x="-498895" y="1362881"/>
            <a:ext cx="6231261" cy="5972530"/>
            <a:chOff x="-498895" y="1362881"/>
            <a:chExt cx="6231261" cy="597253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597708"/>
              <a:ext cx="5003800" cy="48895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2128616" y="2164466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</a:t>
              </a:r>
              <a:endPara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85596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85595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C</a:t>
              </a:r>
              <a:endParaRPr lang="en-GB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56884" y="4284564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56883" y="5189778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28717" y="4728113"/>
              <a:ext cx="498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24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F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-385115" y="2601380"/>
              <a:ext cx="4311630" cy="431163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905032" y="2601380"/>
              <a:ext cx="4311630" cy="431163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-374855" y="3023781"/>
              <a:ext cx="4311630" cy="431163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896108" y="3023780"/>
              <a:ext cx="4311630" cy="431163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150470" y="6424355"/>
              <a:ext cx="5882836" cy="711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98895" y="1362881"/>
              <a:ext cx="1017701" cy="5651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Rectangle 1"/>
          <p:cNvSpPr txBox="1">
            <a:spLocks noChangeArrowheads="1"/>
          </p:cNvSpPr>
          <p:nvPr/>
        </p:nvSpPr>
        <p:spPr>
          <a:xfrm>
            <a:off x="0" y="0"/>
            <a:ext cx="9144000" cy="1319514"/>
          </a:xfrm>
          <a:prstGeom prst="rect">
            <a:avLst/>
          </a:prstGeom>
          <a:ln/>
        </p:spPr>
        <p:txBody>
          <a:bodyPr vert="horz" lIns="91440" tIns="83808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lnSpc>
                <a:spcPct val="93000"/>
              </a:lnSpc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Hierarchical</a:t>
            </a:r>
            <a:r>
              <a:rPr lang="en-GB" b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b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</a:t>
            </a:r>
            <a:endParaRPr lang="en-GB" b="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348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 dirty="0">
                <a:latin typeface="Gill Sans" charset="0"/>
                <a:ea typeface="Gill Sans" charset="0"/>
                <a:cs typeface="Gill Sans" charset="0"/>
              </a:rPr>
              <a:t>Hierarchical clustering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598394" y="1706936"/>
            <a:ext cx="7947212" cy="431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</a:pPr>
            <a:r>
              <a:rPr lang="en-GB" sz="28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Agglomerative</a:t>
            </a:r>
            <a:br>
              <a:rPr lang="en-GB" sz="28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280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Bottom </a:t>
            </a:r>
            <a: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Up: 	Begins with one cluster per data point;</a:t>
            </a:r>
            <a:b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			Gradually merges into larger clusters.</a:t>
            </a:r>
          </a:p>
          <a:p>
            <a:pPr marL="1587" indent="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</a:pPr>
            <a:r>
              <a:rPr lang="en-GB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Divisive</a:t>
            </a:r>
            <a:br>
              <a:rPr lang="en-GB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Top Down: 	Begins with one big cluster;</a:t>
            </a:r>
            <a:b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		Gradually splits into smaller clusters.</a:t>
            </a:r>
          </a:p>
          <a:p>
            <a:pPr marL="1587" indent="0" fontAlgn="auto">
              <a:spcBef>
                <a:spcPts val="638"/>
              </a:spcBef>
              <a:spcAft>
                <a:spcPts val="1425"/>
              </a:spcAft>
            </a:pPr>
            <a:r>
              <a:rPr lang="en-GB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Requires</a:t>
            </a:r>
            <a:r>
              <a:rPr lang="is-IS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GB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A dissimilarity measure (a distance)</a:t>
            </a:r>
          </a:p>
        </p:txBody>
      </p:sp>
    </p:spTree>
    <p:extLst>
      <p:ext uri="{BB962C8B-B14F-4D97-AF65-F5344CB8AC3E}">
        <p14:creationId xmlns:p14="http://schemas.microsoft.com/office/powerpoint/2010/main" val="105842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19514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Hierarchical Clustering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5593" y="1876881"/>
            <a:ext cx="3887315" cy="3798518"/>
            <a:chOff x="457200" y="1597708"/>
            <a:chExt cx="3392640" cy="33151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597708"/>
              <a:ext cx="3392640" cy="3315143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1590441" y="1981977"/>
              <a:ext cx="3382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185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18863" y="3419430"/>
              <a:ext cx="3382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185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18862" y="4033177"/>
              <a:ext cx="3382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185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C</a:t>
              </a:r>
              <a:endParaRPr lang="en-GB" sz="185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80812" y="3419430"/>
              <a:ext cx="3382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185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0812" y="4033177"/>
              <a:ext cx="3382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185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810933" y="3720162"/>
              <a:ext cx="3382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algn="ctr" fontAlgn="auto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45000"/>
              </a:pPr>
              <a:r>
                <a:rPr lang="en-GB" sz="185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F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668" y="1876881"/>
            <a:ext cx="4384313" cy="379851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5" name="Rectangle 14"/>
          <p:cNvSpPr/>
          <p:nvPr/>
        </p:nvSpPr>
        <p:spPr>
          <a:xfrm>
            <a:off x="4247669" y="4598011"/>
            <a:ext cx="488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47667" y="4144609"/>
            <a:ext cx="488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47667" y="3696519"/>
            <a:ext cx="488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47666" y="3233595"/>
            <a:ext cx="483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47666" y="2782193"/>
            <a:ext cx="491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242800" y="2326606"/>
            <a:ext cx="488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38927" y="5524880"/>
            <a:ext cx="367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endParaRPr lang="en-GB" sz="4000" i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4731596" y="1319514"/>
            <a:ext cx="3683000" cy="61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 anchor="ctr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80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Dendrogram</a:t>
            </a:r>
            <a:endParaRPr lang="en-GB" sz="2800" dirty="0">
              <a:solidFill>
                <a:srgbClr val="00206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71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19514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Hierarchical Clustering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5173556" y="2089134"/>
            <a:ext cx="3683000" cy="61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 anchor="ctr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8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Dendrogram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7A222-5154-4B50-B3F2-90D5593E93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35" y="2152943"/>
            <a:ext cx="4955061" cy="3340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1642B-6F5A-4765-9FF4-E797CD8E899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6964" y="2639028"/>
            <a:ext cx="2985334" cy="2853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13E1D8-1E2F-4112-B432-830EA1488FC0}"/>
              </a:ext>
            </a:extLst>
          </p:cNvPr>
          <p:cNvSpPr/>
          <p:nvPr/>
        </p:nvSpPr>
        <p:spPr>
          <a:xfrm>
            <a:off x="2274276" y="2250830"/>
            <a:ext cx="1573823" cy="155154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2857DD-08BC-4DEF-B299-45A154BB2C13}"/>
              </a:ext>
            </a:extLst>
          </p:cNvPr>
          <p:cNvCxnSpPr/>
          <p:nvPr/>
        </p:nvCxnSpPr>
        <p:spPr>
          <a:xfrm>
            <a:off x="6126480" y="2701563"/>
            <a:ext cx="0" cy="279141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37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E1642B-6F5A-4765-9FF4-E797CD8E89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6964" y="2639028"/>
            <a:ext cx="2985334" cy="2853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514EEC-E4D6-5D44-959D-78F2014EA0A3}"/>
              </a:ext>
            </a:extLst>
          </p:cNvPr>
          <p:cNvCxnSpPr/>
          <p:nvPr/>
        </p:nvCxnSpPr>
        <p:spPr>
          <a:xfrm>
            <a:off x="6522720" y="2701563"/>
            <a:ext cx="0" cy="279141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19514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Hierarchical Clustering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5173556" y="2089134"/>
            <a:ext cx="3683000" cy="61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 anchor="ctr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8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Dendrogram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7A222-5154-4B50-B3F2-90D5593E934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35" y="2152943"/>
            <a:ext cx="4955061" cy="33400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46FAEE-6DC7-8240-948C-171CF56D4C2A}"/>
              </a:ext>
            </a:extLst>
          </p:cNvPr>
          <p:cNvSpPr/>
          <p:nvPr/>
        </p:nvSpPr>
        <p:spPr>
          <a:xfrm>
            <a:off x="668215" y="3881575"/>
            <a:ext cx="1573823" cy="155154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44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19514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Hierarchical Clustering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31" y="1876881"/>
            <a:ext cx="4384313" cy="379851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5" name="Rectangle 14"/>
          <p:cNvSpPr/>
          <p:nvPr/>
        </p:nvSpPr>
        <p:spPr>
          <a:xfrm>
            <a:off x="150232" y="4598011"/>
            <a:ext cx="488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0230" y="4144609"/>
            <a:ext cx="488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0230" y="3696519"/>
            <a:ext cx="488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0229" y="3233595"/>
            <a:ext cx="483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50229" y="2782193"/>
            <a:ext cx="491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5363" y="2326606"/>
            <a:ext cx="488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40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1490" y="5524880"/>
            <a:ext cx="367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4159" y="1319514"/>
            <a:ext cx="3683000" cy="61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 anchor="ctr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280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Dendrogram</a:t>
            </a:r>
            <a:endParaRPr lang="en-GB" sz="2800" dirty="0">
              <a:solidFill>
                <a:srgbClr val="00206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61" y="1904965"/>
            <a:ext cx="4345497" cy="381018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072103" y="5524880"/>
            <a:ext cx="3562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endParaRPr lang="en-GB" sz="4000" i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48850" y="1344875"/>
            <a:ext cx="620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"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</a:pPr>
            <a:r>
              <a:rPr lang="en-GB" sz="4000" i="1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endParaRPr lang="en-GB" sz="4000" i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82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 dirty="0">
                <a:latin typeface="Gill Sans" charset="0"/>
                <a:ea typeface="Gill Sans" charset="0"/>
                <a:cs typeface="Gill Sans" charset="0"/>
              </a:rPr>
              <a:t>Clustering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598394" y="1706936"/>
            <a:ext cx="7947212" cy="192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</a:pPr>
            <a:r>
              <a:rPr lang="en-GB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Definition:</a:t>
            </a:r>
            <a:br>
              <a:rPr lang="en-GB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Type of analysis that divides observations into 	on groups based on some similarity criteria 	(distance).	</a:t>
            </a:r>
          </a:p>
          <a:p>
            <a:pPr marL="1587" indent="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</a:pPr>
            <a:r>
              <a:rPr lang="en-GB" sz="28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Examples: </a:t>
            </a:r>
            <a: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K-Means,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7232654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tIns="83808"/>
          <a:lstStyle/>
          <a:p>
            <a: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b="0" dirty="0">
                <a:latin typeface="Gill Sans" charset="0"/>
                <a:ea typeface="Gill Sans" charset="0"/>
                <a:cs typeface="Gill Sans" charset="0"/>
              </a:rPr>
              <a:t>Clustering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598394" y="1706936"/>
            <a:ext cx="7947212" cy="192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</a:pPr>
            <a:r>
              <a:rPr lang="en-GB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Definition:</a:t>
            </a:r>
            <a:br>
              <a:rPr lang="en-GB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	Type of analysis that divides observations into 	on groups based on some similarity criteria 	(distance).	</a:t>
            </a:r>
          </a:p>
          <a:p>
            <a:pPr marL="1587" indent="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</a:pPr>
            <a:r>
              <a:rPr lang="en-GB" sz="28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Examples: </a:t>
            </a:r>
            <a:r>
              <a:rPr lang="en-GB" sz="2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K-Means, Hierarchical 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13C1-C531-4857-9CDB-5595E8257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7332"/>
            <a:ext cx="9144000" cy="9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36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How do we know our groups make sense?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009EA-D0D2-495D-A047-0BE1DD66699C}"/>
              </a:ext>
            </a:extLst>
          </p:cNvPr>
          <p:cNvSpPr/>
          <p:nvPr/>
        </p:nvSpPr>
        <p:spPr>
          <a:xfrm>
            <a:off x="114300" y="1417638"/>
            <a:ext cx="9029700" cy="321969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99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22400"/>
          </a:xfrm>
        </p:spPr>
        <p:txBody>
          <a:bodyPr/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Measuring Clustering Quality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98394" y="1706936"/>
            <a:ext cx="7947212" cy="431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1587" indent="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</a:pPr>
            <a:r>
              <a:rPr lang="en-GB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Necessary when</a:t>
            </a:r>
            <a:r>
              <a:rPr lang="mr-IN" sz="28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GB" sz="280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4487" indent="-34290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  <a:buFontTx/>
              <a:buChar char="-"/>
            </a:pPr>
            <a:r>
              <a:rPr lang="en-GB" sz="24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Comparing different random implementations of k-means</a:t>
            </a:r>
          </a:p>
          <a:p>
            <a:pPr marL="344487" indent="-34290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  <a:buFontTx/>
              <a:buChar char="-"/>
            </a:pPr>
            <a:r>
              <a:rPr lang="en-GB" sz="24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Comparing </a:t>
            </a:r>
            <a:r>
              <a:rPr lang="en-GB" sz="2400" dirty="0" err="1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clusterings</a:t>
            </a:r>
            <a:r>
              <a:rPr lang="en-GB" sz="24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with different numbers of clusters</a:t>
            </a:r>
          </a:p>
          <a:p>
            <a:pPr marL="344487" indent="-342900" fontAlgn="auto">
              <a:spcBef>
                <a:spcPts val="638"/>
              </a:spcBef>
              <a:spcAft>
                <a:spcPts val="1425"/>
              </a:spcAft>
              <a:buClr>
                <a:srgbClr val="FFFFFF"/>
              </a:buClr>
              <a:buSzPct val="45000"/>
              <a:buFontTx/>
              <a:buChar char="-"/>
            </a:pPr>
            <a:r>
              <a:rPr lang="en-GB" sz="24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Comparing different clustering techniques</a:t>
            </a:r>
            <a:br>
              <a:rPr lang="en-GB" sz="24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24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(e.g. k-means vs hierarchical)</a:t>
            </a:r>
          </a:p>
        </p:txBody>
      </p:sp>
    </p:spTree>
    <p:extLst>
      <p:ext uri="{BB962C8B-B14F-4D97-AF65-F5344CB8AC3E}">
        <p14:creationId xmlns:p14="http://schemas.microsoft.com/office/powerpoint/2010/main" val="2091689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Method I : SSE / Elbow Method</a:t>
            </a:r>
            <a:endParaRPr lang="en-US" sz="3100" b="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29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5740400" y="6579211"/>
            <a:ext cx="340360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205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https://</a:t>
            </a:r>
            <a:r>
              <a:rPr lang="en-GB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commons.wikimedia.org</a:t>
            </a:r>
            <a:r>
              <a:rPr lang="en-GB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/wiki/</a:t>
            </a:r>
            <a:r>
              <a:rPr lang="en-GB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File:SLINK-Gaussian-data.svg</a:t>
            </a:r>
            <a:endParaRPr lang="en-GB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93072" y="1356216"/>
            <a:ext cx="4966634" cy="5017105"/>
            <a:chOff x="2093072" y="1356216"/>
            <a:chExt cx="4966634" cy="501710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072" y="1356216"/>
              <a:ext cx="4966634" cy="5017105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81056" y="3902121"/>
              <a:ext cx="672610" cy="571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566872">
              <a:off x="5260941" y="5235210"/>
              <a:ext cx="565979" cy="480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534946">
              <a:off x="3022435" y="4265934"/>
              <a:ext cx="565979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862731">
              <a:off x="3017434" y="3621646"/>
              <a:ext cx="565979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8402291">
              <a:off x="4786941" y="4927147"/>
              <a:ext cx="212538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534946">
              <a:off x="5905003" y="3392632"/>
              <a:ext cx="565979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3919494">
              <a:off x="3677289" y="3805152"/>
              <a:ext cx="295526" cy="177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8402291">
              <a:off x="3682750" y="1825057"/>
              <a:ext cx="398902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8402291">
              <a:off x="3625600" y="2202359"/>
              <a:ext cx="398902" cy="339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" name="Picture 16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>
              <a:off x="2423443" y="2011136"/>
              <a:ext cx="398902" cy="19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7615" t="14940" r="30850" b="1043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240592"/>
            <a:ext cx="9144000" cy="9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algn="ctr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4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 </a:t>
            </a:r>
            <a:r>
              <a:rPr lang="mr-IN" sz="4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GB" sz="480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 Concept</a:t>
            </a:r>
          </a:p>
        </p:txBody>
      </p:sp>
    </p:spTree>
    <p:extLst>
      <p:ext uri="{BB962C8B-B14F-4D97-AF65-F5344CB8AC3E}">
        <p14:creationId xmlns:p14="http://schemas.microsoft.com/office/powerpoint/2010/main" val="1579417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Measuring Clustering Quality</a:t>
            </a:r>
            <a:endParaRPr lang="en-US" sz="900" b="0" dirty="0">
              <a:solidFill>
                <a:srgbClr val="00206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br>
              <a:rPr lang="en-US" sz="9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Method 1 </a:t>
            </a:r>
            <a:r>
              <a:rPr lang="mr-IN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 SSE</a:t>
            </a: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Comparing Different Random k-Means </a:t>
            </a:r>
            <a:r>
              <a:rPr lang="en-US" sz="2400" b="0" dirty="0" err="1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Clusterings</a:t>
            </a:r>
            <a:endParaRPr lang="en-US" sz="2400" b="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" y="1979025"/>
            <a:ext cx="9143998" cy="3048001"/>
            <a:chOff x="-114300" y="1752598"/>
            <a:chExt cx="10477500" cy="34925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97" t="6951" r="6897" b="6842"/>
            <a:stretch/>
          </p:blipFill>
          <p:spPr>
            <a:xfrm>
              <a:off x="-114300" y="1752598"/>
              <a:ext cx="3492500" cy="34925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97" t="6951" r="6897" b="6842"/>
            <a:stretch/>
          </p:blipFill>
          <p:spPr>
            <a:xfrm>
              <a:off x="3378200" y="1752599"/>
              <a:ext cx="3492500" cy="34925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837" t="6951" r="5956" b="6842"/>
            <a:stretch/>
          </p:blipFill>
          <p:spPr>
            <a:xfrm>
              <a:off x="6870700" y="1752599"/>
              <a:ext cx="3492500" cy="349250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-1" y="5128625"/>
            <a:ext cx="3048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k = 5</a:t>
            </a: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SSE = 262.4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7998" y="5128625"/>
            <a:ext cx="3048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k = 5</a:t>
            </a: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SSE = 275.6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5997" y="5128624"/>
            <a:ext cx="3048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k = 5</a:t>
            </a: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SSE = 289.9</a:t>
            </a:r>
          </a:p>
        </p:txBody>
      </p:sp>
    </p:spTree>
    <p:extLst>
      <p:ext uri="{BB962C8B-B14F-4D97-AF65-F5344CB8AC3E}">
        <p14:creationId xmlns:p14="http://schemas.microsoft.com/office/powerpoint/2010/main" val="1853071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71" r="5555" b="4771"/>
          <a:stretch/>
        </p:blipFill>
        <p:spPr>
          <a:xfrm>
            <a:off x="4699000" y="2126081"/>
            <a:ext cx="4318000" cy="402143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Measuring Clustering Quality</a:t>
            </a:r>
            <a:endParaRPr lang="en-US" sz="900" b="0" dirty="0">
              <a:solidFill>
                <a:srgbClr val="00206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br>
              <a:rPr lang="en-US" sz="9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Method 1 </a:t>
            </a:r>
            <a:r>
              <a:rPr lang="mr-IN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 Elbow Diagram</a:t>
            </a: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Choosing the number of clusters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299" y="1674639"/>
            <a:ext cx="4051301" cy="4760859"/>
            <a:chOff x="469899" y="1384112"/>
            <a:chExt cx="4051301" cy="476085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400" y="1915872"/>
              <a:ext cx="3860800" cy="38608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469899" y="1384112"/>
              <a:ext cx="584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Gill Sans" charset="0"/>
                  <a:ea typeface="Gill Sans" charset="0"/>
                  <a:cs typeface="Gill Sans" charset="0"/>
                </a:rPr>
                <a:t>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4400" y="5683306"/>
              <a:ext cx="34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Gill Sans" charset="0"/>
                  <a:ea typeface="Gill Sans" charset="0"/>
                  <a:cs typeface="Gill Sans" charset="0"/>
                </a:rPr>
                <a:t>X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699000" y="1737667"/>
            <a:ext cx="73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SSE</a:t>
            </a:r>
            <a:endParaRPr lang="en-US" sz="2400" dirty="0">
              <a:solidFill>
                <a:srgbClr val="C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83200" y="5973833"/>
            <a:ext cx="353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 (Number of Clusters)</a:t>
            </a:r>
          </a:p>
        </p:txBody>
      </p:sp>
    </p:spTree>
    <p:extLst>
      <p:ext uri="{BB962C8B-B14F-4D97-AF65-F5344CB8AC3E}">
        <p14:creationId xmlns:p14="http://schemas.microsoft.com/office/powerpoint/2010/main" val="75381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6916"/>
          </a:xfrm>
        </p:spPr>
        <p:txBody>
          <a:bodyPr/>
          <a:lstStyle/>
          <a:p>
            <a:r>
              <a:rPr lang="en-US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Method II : Silhouette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502" t="11260" b="10529"/>
          <a:stretch/>
        </p:blipFill>
        <p:spPr>
          <a:xfrm>
            <a:off x="826994" y="1256916"/>
            <a:ext cx="7490011" cy="479426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Box 4"/>
          <p:cNvSpPr txBox="1"/>
          <p:nvPr/>
        </p:nvSpPr>
        <p:spPr>
          <a:xfrm>
            <a:off x="0" y="569543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Choosing the </a:t>
            </a:r>
            <a:r>
              <a:rPr lang="en-US" sz="28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rPr>
              <a:t>right number of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IMAGE: </a:t>
            </a:r>
            <a:r>
              <a:rPr lang="en-US" sz="8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nattu</a:t>
            </a:r>
            <a:r>
              <a:rPr lang="en-US" sz="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- https://</a:t>
            </a:r>
            <a:r>
              <a:rPr lang="en-US" sz="8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commons.wikimedia.org</a:t>
            </a:r>
            <a:r>
              <a:rPr lang="en-US" sz="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/wiki/</a:t>
            </a:r>
            <a:r>
              <a:rPr lang="en-US" sz="8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File:Creative_independence.jpg</a:t>
            </a:r>
            <a:endParaRPr lang="en-US" sz="8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44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1995" y="939053"/>
            <a:ext cx="6251232" cy="550208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4204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How well clustered </a:t>
            </a:r>
            <a:r>
              <a:rPr lang="en-US" sz="32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is this data?</a:t>
            </a:r>
            <a:endParaRPr lang="en-US" sz="32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352" y="2905267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7623" y="5109883"/>
            <a:ext cx="1842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spend in Shop 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</p:spTree>
    <p:extLst>
      <p:ext uri="{BB962C8B-B14F-4D97-AF65-F5344CB8AC3E}">
        <p14:creationId xmlns:p14="http://schemas.microsoft.com/office/powerpoint/2010/main" val="74032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1995" y="939053"/>
            <a:ext cx="6251232" cy="550208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5090160" y="3992880"/>
            <a:ext cx="304800" cy="304800"/>
          </a:xfrm>
          <a:prstGeom prst="ellipse">
            <a:avLst/>
          </a:prstGeom>
          <a:noFill/>
          <a:ln w="635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4830" y="3336154"/>
            <a:ext cx="1675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>
                <a:solidFill>
                  <a:srgbClr val="0432FF"/>
                </a:solidFill>
                <a:latin typeface="Calibri"/>
                <a:ea typeface=""/>
                <a:cs typeface=""/>
              </a:rPr>
              <a:t>Point 1</a:t>
            </a:r>
            <a:endParaRPr lang="en-US" sz="4000" b="1" dirty="0">
              <a:solidFill>
                <a:srgbClr val="0432FF"/>
              </a:solidFill>
              <a:latin typeface="Calibri"/>
              <a:ea typeface=""/>
              <a:cs typeface="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04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How well clustered </a:t>
            </a:r>
            <a:r>
              <a:rPr lang="en-US" sz="32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is this data?</a:t>
            </a:r>
            <a:endParaRPr lang="en-US" sz="32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352" y="2905267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7623" y="5109883"/>
            <a:ext cx="1842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spend in Shop 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</p:spTree>
    <p:extLst>
      <p:ext uri="{BB962C8B-B14F-4D97-AF65-F5344CB8AC3E}">
        <p14:creationId xmlns:p14="http://schemas.microsoft.com/office/powerpoint/2010/main" val="1942466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1995" y="939053"/>
            <a:ext cx="6251232" cy="550208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002306" y="4141694"/>
            <a:ext cx="228600" cy="32273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230906" y="3724835"/>
            <a:ext cx="914400" cy="416859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30906" y="3913094"/>
            <a:ext cx="762000" cy="22860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230906" y="4141694"/>
            <a:ext cx="132664" cy="280181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30906" y="4141694"/>
            <a:ext cx="232748" cy="76200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0906" y="4141694"/>
            <a:ext cx="391972" cy="816993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230906" y="4141694"/>
            <a:ext cx="501154" cy="689613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30906" y="4141694"/>
            <a:ext cx="860177" cy="53340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240189" y="4141694"/>
            <a:ext cx="768314" cy="237393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40189" y="4141694"/>
            <a:ext cx="768314" cy="219807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240189" y="4141694"/>
            <a:ext cx="1013053" cy="26670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40189" y="4150045"/>
            <a:ext cx="800928" cy="92981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38060" y="3956474"/>
            <a:ext cx="1015182" cy="193571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238060" y="3782967"/>
            <a:ext cx="1262824" cy="358727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474121" y="4158428"/>
            <a:ext cx="101822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0432FF"/>
                </a:solidFill>
                <a:latin typeface="Calibri"/>
                <a:ea typeface=""/>
                <a:cs typeface=""/>
              </a:rPr>
              <a:t>a(1)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24204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How well clustered </a:t>
            </a:r>
            <a:r>
              <a:rPr lang="en-US" sz="32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is this data?</a:t>
            </a:r>
            <a:endParaRPr lang="en-US" sz="32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352" y="2905267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07623" y="5109883"/>
            <a:ext cx="1842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spend in Shop 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</p:spTree>
    <p:extLst>
      <p:ext uri="{BB962C8B-B14F-4D97-AF65-F5344CB8AC3E}">
        <p14:creationId xmlns:p14="http://schemas.microsoft.com/office/powerpoint/2010/main" val="4173023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1995" y="939053"/>
            <a:ext cx="6251232" cy="550208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535606" y="3612107"/>
            <a:ext cx="695301" cy="529587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42586" y="3690097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7030A0"/>
                </a:solidFill>
                <a:latin typeface="Calibri"/>
                <a:ea typeface=""/>
                <a:cs typeface=""/>
              </a:rPr>
              <a:t>b(1)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204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How well clustered </a:t>
            </a:r>
            <a:r>
              <a:rPr lang="en-US" sz="32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is this data?</a:t>
            </a:r>
            <a:endParaRPr lang="en-US" sz="32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352" y="2905267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7623" y="5109883"/>
            <a:ext cx="1842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spend in Shop 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</p:spTree>
    <p:extLst>
      <p:ext uri="{BB962C8B-B14F-4D97-AF65-F5344CB8AC3E}">
        <p14:creationId xmlns:p14="http://schemas.microsoft.com/office/powerpoint/2010/main" val="1343048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1995" y="939053"/>
            <a:ext cx="6251232" cy="550208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35606" y="3612107"/>
            <a:ext cx="695301" cy="529587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42586" y="3690097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>
                <a:solidFill>
                  <a:srgbClr val="7030A0"/>
                </a:solidFill>
                <a:latin typeface="Calibri"/>
                <a:ea typeface=""/>
                <a:cs typeface=""/>
              </a:rPr>
              <a:t>b(1)</a:t>
            </a:r>
            <a:endParaRPr lang="en-US" sz="4000" b="1" dirty="0">
              <a:solidFill>
                <a:srgbClr val="7030A0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02306" y="4141694"/>
            <a:ext cx="228600" cy="32273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230906" y="3724835"/>
            <a:ext cx="914400" cy="416859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230906" y="3913094"/>
            <a:ext cx="762000" cy="22860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230906" y="4141694"/>
            <a:ext cx="132664" cy="280181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30906" y="4141694"/>
            <a:ext cx="232748" cy="76200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30906" y="4141694"/>
            <a:ext cx="391972" cy="816993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30906" y="4141694"/>
            <a:ext cx="501154" cy="689613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30906" y="4141694"/>
            <a:ext cx="860177" cy="53340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40189" y="4141694"/>
            <a:ext cx="768314" cy="237393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40189" y="4141694"/>
            <a:ext cx="768314" cy="219807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40189" y="4141694"/>
            <a:ext cx="1013053" cy="266700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240189" y="4150045"/>
            <a:ext cx="800928" cy="92981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238060" y="3956474"/>
            <a:ext cx="1015182" cy="193571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238060" y="3782967"/>
            <a:ext cx="1262824" cy="358727"/>
          </a:xfrm>
          <a:prstGeom prst="straightConnector1">
            <a:avLst/>
          </a:prstGeom>
          <a:ln w="34925">
            <a:solidFill>
              <a:srgbClr val="0432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74121" y="4158428"/>
            <a:ext cx="101822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0432FF"/>
                </a:solidFill>
                <a:latin typeface="Calibri"/>
                <a:ea typeface=""/>
                <a:cs typeface=""/>
              </a:rPr>
              <a:t>a(1)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85365" y="1250902"/>
            <a:ext cx="235994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7030A0"/>
                </a:solidFill>
                <a:latin typeface="Calibri"/>
                <a:ea typeface=""/>
                <a:cs typeface=""/>
              </a:rPr>
              <a:t>b(1)</a:t>
            </a:r>
            <a:r>
              <a:rPr lang="en-US" sz="4000" b="1" dirty="0">
                <a:solidFill>
                  <a:srgbClr val="0432FF"/>
                </a:solidFill>
                <a:latin typeface="Calibri"/>
                <a:ea typeface=""/>
                <a:cs typeface=""/>
              </a:rPr>
              <a:t> </a:t>
            </a:r>
            <a:r>
              <a:rPr lang="en-US" sz="4000" b="1" dirty="0">
                <a:solidFill>
                  <a:prstClr val="black"/>
                </a:solidFill>
                <a:latin typeface="Calibri"/>
                <a:ea typeface=""/>
                <a:cs typeface=""/>
              </a:rPr>
              <a:t>–</a:t>
            </a:r>
            <a:r>
              <a:rPr lang="en-US" sz="4000" b="1" dirty="0">
                <a:solidFill>
                  <a:srgbClr val="0432FF"/>
                </a:solidFill>
                <a:latin typeface="Calibri"/>
                <a:ea typeface=""/>
                <a:cs typeface=""/>
              </a:rPr>
              <a:t> a(1)</a:t>
            </a:r>
          </a:p>
        </p:txBody>
      </p:sp>
      <p:sp>
        <p:nvSpPr>
          <p:cNvPr id="2" name="Oval 1"/>
          <p:cNvSpPr/>
          <p:nvPr/>
        </p:nvSpPr>
        <p:spPr>
          <a:xfrm>
            <a:off x="3563470" y="1043719"/>
            <a:ext cx="2730113" cy="1156447"/>
          </a:xfrm>
          <a:prstGeom prst="ellipse">
            <a:avLst/>
          </a:prstGeom>
          <a:noFill/>
          <a:ln w="730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24204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How well clustered </a:t>
            </a:r>
            <a:r>
              <a:rPr lang="en-US" sz="320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is this data?</a:t>
            </a:r>
            <a:endParaRPr lang="en-US" sz="3200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5352" y="2905267"/>
            <a:ext cx="146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 spend in Shop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07623" y="5109883"/>
            <a:ext cx="1842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spend in Shop 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(£)</a:t>
            </a:r>
          </a:p>
        </p:txBody>
      </p:sp>
    </p:spTree>
    <p:extLst>
      <p:ext uri="{BB962C8B-B14F-4D97-AF65-F5344CB8AC3E}">
        <p14:creationId xmlns:p14="http://schemas.microsoft.com/office/powerpoint/2010/main" val="1958116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280"/>
            <a:ext cx="9144000" cy="1143000"/>
          </a:xfrm>
        </p:spPr>
        <p:txBody>
          <a:bodyPr/>
          <a:lstStyle/>
          <a:p>
            <a:r>
              <a:rPr lang="en-US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The Silhouette of a Point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8168" y="1921034"/>
            <a:ext cx="4247664" cy="110455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86" y="3528342"/>
            <a:ext cx="3195228" cy="59170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56537" y="3664676"/>
            <a:ext cx="6195362" cy="1077218"/>
            <a:chOff x="1316196" y="3664676"/>
            <a:chExt cx="6195362" cy="1077218"/>
          </a:xfrm>
        </p:grpSpPr>
        <p:sp>
          <p:nvSpPr>
            <p:cNvPr id="7" name="TextBox 6"/>
            <p:cNvSpPr txBox="1"/>
            <p:nvPr/>
          </p:nvSpPr>
          <p:spPr>
            <a:xfrm>
              <a:off x="5799423" y="3664676"/>
              <a:ext cx="1712135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FFFF00"/>
                  </a:solidFill>
                  <a:latin typeface="Gill Sans" charset="0"/>
                  <a:ea typeface="Gill Sans" charset="0"/>
                  <a:cs typeface="Gill Sans" charset="0"/>
                </a:rPr>
                <a:t>well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FFFF00"/>
                  </a:solidFill>
                  <a:latin typeface="Gill Sans" charset="0"/>
                  <a:ea typeface="Gill Sans" charset="0"/>
                  <a:cs typeface="Gill Sans" charset="0"/>
                </a:rPr>
                <a:t>clustered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16196" y="3664676"/>
              <a:ext cx="1712135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FFFF00"/>
                  </a:solidFill>
                  <a:latin typeface="Gill Sans" charset="0"/>
                  <a:ea typeface="Gill Sans" charset="0"/>
                  <a:cs typeface="Gill Sans" charset="0"/>
                </a:rPr>
                <a:t>poorly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FFFF00"/>
                  </a:solidFill>
                  <a:latin typeface="Gill Sans" charset="0"/>
                  <a:ea typeface="Gill Sans" charset="0"/>
                  <a:cs typeface="Gill Sans" charset="0"/>
                </a:rPr>
                <a:t>clustered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11838" y="5289229"/>
            <a:ext cx="6518594" cy="1077218"/>
            <a:chOff x="1261765" y="5289229"/>
            <a:chExt cx="6518594" cy="1077218"/>
          </a:xfrm>
        </p:grpSpPr>
        <p:sp>
          <p:nvSpPr>
            <p:cNvPr id="5" name="TextBox 4"/>
            <p:cNvSpPr txBox="1"/>
            <p:nvPr/>
          </p:nvSpPr>
          <p:spPr>
            <a:xfrm>
              <a:off x="1261765" y="5289229"/>
              <a:ext cx="263354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i="1">
                  <a:solidFill>
                    <a:prstClr val="white"/>
                  </a:solidFill>
                  <a:latin typeface="Gill Sans" charset="0"/>
                  <a:ea typeface="Gill Sans" charset="0"/>
                  <a:cs typeface="Gill Sans" charset="0"/>
                </a:rPr>
                <a:t>Silhouette Score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i="1" dirty="0">
                  <a:solidFill>
                    <a:prstClr val="white"/>
                  </a:solidFill>
                  <a:latin typeface="Gill Sans" charset="0"/>
                  <a:ea typeface="Gill Sans" charset="0"/>
                  <a:cs typeface="Gill Sans" charset="0"/>
                </a:rPr>
                <a:t>for a Clustering</a:t>
              </a:r>
              <a:endParaRPr lang="en-US" sz="32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0792" y="5289229"/>
              <a:ext cx="23995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i="1" dirty="0">
                  <a:solidFill>
                    <a:prstClr val="white"/>
                  </a:solidFill>
                  <a:latin typeface="Gill Sans" charset="0"/>
                  <a:ea typeface="Gill Sans" charset="0"/>
                  <a:cs typeface="Gill Sans" charset="0"/>
                </a:rPr>
                <a:t>Average of s</a:t>
              </a:r>
              <a:r>
                <a:rPr lang="en-US" sz="3200" dirty="0">
                  <a:solidFill>
                    <a:prstClr val="white"/>
                  </a:solidFill>
                  <a:latin typeface="Gill Sans" charset="0"/>
                  <a:ea typeface="Gill Sans" charset="0"/>
                  <a:cs typeface="Gill Sans" charset="0"/>
                </a:rPr>
                <a:t>(</a:t>
              </a:r>
              <a:r>
                <a:rPr lang="en-US" sz="3200" i="1" dirty="0" err="1">
                  <a:solidFill>
                    <a:prstClr val="white"/>
                  </a:solidFill>
                  <a:latin typeface="Gill Sans" charset="0"/>
                  <a:ea typeface="Gill Sans" charset="0"/>
                  <a:cs typeface="Gill Sans" charset="0"/>
                </a:rPr>
                <a:t>i</a:t>
              </a:r>
              <a:r>
                <a:rPr lang="en-US" sz="3200" dirty="0">
                  <a:solidFill>
                    <a:prstClr val="white"/>
                  </a:solidFill>
                  <a:latin typeface="Gill Sans" charset="0"/>
                  <a:ea typeface="Gill Sans" charset="0"/>
                  <a:cs typeface="Gill Sans" charset="0"/>
                </a:rPr>
                <a:t>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i="1" dirty="0">
                  <a:solidFill>
                    <a:prstClr val="white"/>
                  </a:solidFill>
                  <a:latin typeface="Gill Sans" charset="0"/>
                  <a:ea typeface="Gill Sans" charset="0"/>
                  <a:cs typeface="Gill Sans" charset="0"/>
                </a:rPr>
                <a:t>for all points </a:t>
              </a:r>
              <a:r>
                <a:rPr lang="en-US" sz="3200" i="1" dirty="0" err="1">
                  <a:solidFill>
                    <a:prstClr val="white"/>
                  </a:solidFill>
                  <a:latin typeface="Gill Sans" charset="0"/>
                  <a:ea typeface="Gill Sans" charset="0"/>
                  <a:cs typeface="Gill Sans" charset="0"/>
                </a:rPr>
                <a:t>i</a:t>
              </a:r>
              <a:endParaRPr lang="en-US" sz="3200" i="1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42872" y="5366173"/>
              <a:ext cx="5886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5400">
                  <a:solidFill>
                    <a:prstClr val="white"/>
                  </a:solidFill>
                  <a:latin typeface="Gill Sans" charset="0"/>
                  <a:ea typeface="Gill Sans" charset="0"/>
                  <a:cs typeface="Gill Sans" charset="0"/>
                </a:rPr>
                <a:t>=</a:t>
              </a:r>
              <a:endParaRPr lang="en-US" sz="5400" dirty="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3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9" t="6944" r="5833" b="5000"/>
          <a:stretch/>
        </p:blipFill>
        <p:spPr>
          <a:xfrm>
            <a:off x="4889500" y="2108331"/>
            <a:ext cx="4127500" cy="40259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60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Measuring Clustering Quality</a:t>
            </a:r>
            <a:endParaRPr lang="en-US" sz="900" b="0" dirty="0">
              <a:solidFill>
                <a:srgbClr val="00206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br>
              <a:rPr lang="en-US" sz="9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Method 1I </a:t>
            </a:r>
            <a:r>
              <a:rPr lang="mr-IN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 Compare Silhouette Scores (k-means)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299" y="1674639"/>
            <a:ext cx="4051301" cy="4760859"/>
            <a:chOff x="469899" y="1384112"/>
            <a:chExt cx="4051301" cy="476085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400" y="1915872"/>
              <a:ext cx="3860800" cy="38608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469899" y="1384112"/>
              <a:ext cx="584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Gill Sans" charset="0"/>
                  <a:ea typeface="Gill Sans" charset="0"/>
                  <a:cs typeface="Gill Sans" charset="0"/>
                </a:rPr>
                <a:t>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4400" y="5683306"/>
              <a:ext cx="34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Gill Sans" charset="0"/>
                  <a:ea typeface="Gill Sans" charset="0"/>
                  <a:cs typeface="Gill Sans" charset="0"/>
                </a:rPr>
                <a:t>X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94200" y="1489972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Silhouette Score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83200" y="5973833"/>
            <a:ext cx="353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 (Number of Clusters)</a:t>
            </a:r>
          </a:p>
        </p:txBody>
      </p:sp>
    </p:spTree>
    <p:extLst>
      <p:ext uri="{BB962C8B-B14F-4D97-AF65-F5344CB8AC3E}">
        <p14:creationId xmlns:p14="http://schemas.microsoft.com/office/powerpoint/2010/main" val="138312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667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b="0" dirty="0" err="1">
                <a:solidFill>
                  <a:srgbClr val="000090"/>
                </a:solidFill>
                <a:latin typeface="Gill Sans" charset="0"/>
                <a:ea typeface="Gill Sans" charset="0"/>
                <a:cs typeface="Gill Sans" charset="0"/>
              </a:rPr>
              <a:t>Standardisation</a:t>
            </a:r>
            <a:endParaRPr lang="en-US" sz="4800" b="0" dirty="0">
              <a:solidFill>
                <a:srgbClr val="00009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Comparing Variables with Different Units </a:t>
            </a:r>
          </a:p>
        </p:txBody>
      </p:sp>
    </p:spTree>
    <p:extLst>
      <p:ext uri="{BB962C8B-B14F-4D97-AF65-F5344CB8AC3E}">
        <p14:creationId xmlns:p14="http://schemas.microsoft.com/office/powerpoint/2010/main" val="306946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60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Measuring Clustering Quality</a:t>
            </a:r>
            <a:endParaRPr lang="en-US" sz="900" b="0" dirty="0">
              <a:solidFill>
                <a:srgbClr val="00206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br>
              <a:rPr lang="en-US" sz="9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Method 1I </a:t>
            </a:r>
            <a:r>
              <a:rPr lang="mr-IN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 Compare Silhouette Scores (k-means)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9660" y="1456568"/>
            <a:ext cx="6286426" cy="5212563"/>
            <a:chOff x="-5992" y="2159349"/>
            <a:chExt cx="4657067" cy="38615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35" t="8532" r="6944" b="7736"/>
            <a:stretch/>
          </p:blipFill>
          <p:spPr>
            <a:xfrm>
              <a:off x="433911" y="2174784"/>
              <a:ext cx="3852970" cy="379904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-5992" y="2159349"/>
              <a:ext cx="4657067" cy="3861534"/>
              <a:chOff x="-5992" y="2159349"/>
              <a:chExt cx="4657067" cy="386153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-5992" y="2159349"/>
                <a:ext cx="584201" cy="3420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  <a:latin typeface="Gill Sans" charset="0"/>
                    <a:ea typeface="Gill Sans" charset="0"/>
                    <a:cs typeface="Gill Sans" charset="0"/>
                  </a:rPr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26940" y="5678876"/>
                <a:ext cx="524135" cy="3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  <a:latin typeface="Gill Sans" charset="0"/>
                    <a:ea typeface="Gill Sans" charset="0"/>
                    <a:cs typeface="Gill Sans" charset="0"/>
                  </a:rPr>
                  <a:t>X</a:t>
                </a: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5798574" y="2904147"/>
            <a:ext cx="3345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‘Optimal’ k-Means</a:t>
            </a:r>
          </a:p>
          <a:p>
            <a:pPr algn="ctr"/>
            <a:endParaRPr lang="en-US" sz="2400" i="1" dirty="0">
              <a:solidFill>
                <a:srgbClr val="C0000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 = 11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S. Score = 0.59</a:t>
            </a:r>
          </a:p>
        </p:txBody>
      </p:sp>
    </p:spTree>
    <p:extLst>
      <p:ext uri="{BB962C8B-B14F-4D97-AF65-F5344CB8AC3E}">
        <p14:creationId xmlns:p14="http://schemas.microsoft.com/office/powerpoint/2010/main" val="269393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99" r="5555" b="6293"/>
          <a:stretch/>
        </p:blipFill>
        <p:spPr>
          <a:xfrm>
            <a:off x="4705350" y="2185194"/>
            <a:ext cx="4318000" cy="388200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60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Measuring Clustering Quality</a:t>
            </a:r>
            <a:endParaRPr lang="en-US" sz="900" b="0" dirty="0">
              <a:solidFill>
                <a:srgbClr val="00206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br>
              <a:rPr lang="en-US" sz="9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Method 1I </a:t>
            </a:r>
            <a:r>
              <a:rPr lang="mr-IN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 Compare Silhouette Scores (Hierarchical)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299" y="1674639"/>
            <a:ext cx="4051301" cy="4760859"/>
            <a:chOff x="469899" y="1384112"/>
            <a:chExt cx="4051301" cy="476085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400" y="1915872"/>
              <a:ext cx="3860800" cy="38608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469899" y="1384112"/>
              <a:ext cx="584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Gill Sans" charset="0"/>
                  <a:ea typeface="Gill Sans" charset="0"/>
                  <a:cs typeface="Gill Sans" charset="0"/>
                </a:rPr>
                <a:t>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4400" y="5683306"/>
              <a:ext cx="34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Gill Sans" charset="0"/>
                  <a:ea typeface="Gill Sans" charset="0"/>
                  <a:cs typeface="Gill Sans" charset="0"/>
                </a:rPr>
                <a:t>X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94200" y="1489972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Silhouette Score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57800" y="5973833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 (agglomeration </a:t>
            </a:r>
            <a:r>
              <a:rPr lang="en-US" sz="2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threshold)</a:t>
            </a:r>
            <a:endParaRPr lang="en-US" sz="2400" dirty="0">
              <a:solidFill>
                <a:srgbClr val="C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48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21" t="8204" r="7501" b="6784"/>
          <a:stretch/>
        </p:blipFill>
        <p:spPr>
          <a:xfrm>
            <a:off x="605840" y="1460500"/>
            <a:ext cx="5130800" cy="5181600"/>
          </a:xfrm>
          <a:prstGeom prst="rect">
            <a:avLst/>
          </a:prstGeom>
          <a:effec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60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Measuring Clustering Quality</a:t>
            </a:r>
            <a:endParaRPr lang="en-US" sz="900" b="0" dirty="0">
              <a:solidFill>
                <a:srgbClr val="00206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fontAlgn="auto">
              <a:spcAft>
                <a:spcPts val="0"/>
              </a:spcAft>
            </a:pPr>
            <a:br>
              <a:rPr lang="en-US" sz="9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Method 1I </a:t>
            </a:r>
            <a:r>
              <a:rPr lang="mr-IN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US" sz="24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 Compare Silhouette Scores (Hierarchical)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6400" y="2904147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‘Optimal’ Hierarchical Agglomerative Clustering</a:t>
            </a:r>
          </a:p>
          <a:p>
            <a:pPr algn="ctr"/>
            <a:endParaRPr lang="en-US" sz="2400" i="1" dirty="0">
              <a:solidFill>
                <a:srgbClr val="C0000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 = 0.3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 = 55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S. Score = 0.34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456568"/>
            <a:ext cx="788594" cy="461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8913" y="6207467"/>
            <a:ext cx="707513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9683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877719" cy="1889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  <a:t>Measuring Clustering Quality</a:t>
            </a:r>
          </a:p>
          <a:p>
            <a:pPr fontAlgn="auto">
              <a:spcAft>
                <a:spcPts val="0"/>
              </a:spcAft>
            </a:pPr>
            <a:br>
              <a:rPr lang="en-US" sz="900" b="0" dirty="0"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US" sz="18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Method 1I </a:t>
            </a:r>
            <a:r>
              <a:rPr lang="mr-IN" sz="18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US" sz="1800" b="0" dirty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 Compare Silhouette Scores (Hierarchical)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1690485"/>
            <a:ext cx="5514009" cy="4572092"/>
            <a:chOff x="0" y="1456568"/>
            <a:chExt cx="6286426" cy="52125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321" t="8204" r="7501" b="6784"/>
            <a:stretch/>
          </p:blipFill>
          <p:spPr>
            <a:xfrm>
              <a:off x="605840" y="1460500"/>
              <a:ext cx="5130800" cy="5181600"/>
            </a:xfrm>
            <a:prstGeom prst="rect">
              <a:avLst/>
            </a:prstGeom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0" y="1456568"/>
              <a:ext cx="788594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Gill Sans" charset="0"/>
                  <a:ea typeface="Gill Sans" charset="0"/>
                  <a:cs typeface="Gill Sans" charset="0"/>
                </a:rPr>
                <a:t>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78913" y="6207467"/>
              <a:ext cx="70751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Gill Sans" charset="0"/>
                  <a:ea typeface="Gill Sans" charset="0"/>
                  <a:cs typeface="Gill Sans" charset="0"/>
                </a:rPr>
                <a:t>X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46" t="10556" r="5983" b="8704"/>
          <a:stretch/>
        </p:blipFill>
        <p:spPr>
          <a:xfrm>
            <a:off x="5877719" y="249058"/>
            <a:ext cx="3077669" cy="5989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7719" y="6238416"/>
            <a:ext cx="3077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lang="en-US" sz="20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 (agglomeration threshold)</a:t>
            </a:r>
          </a:p>
        </p:txBody>
      </p:sp>
    </p:spTree>
    <p:extLst>
      <p:ext uri="{BB962C8B-B14F-4D97-AF65-F5344CB8AC3E}">
        <p14:creationId xmlns:p14="http://schemas.microsoft.com/office/powerpoint/2010/main" val="1132079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280"/>
            <a:ext cx="9144000" cy="1143000"/>
          </a:xfrm>
        </p:spPr>
        <p:txBody>
          <a:bodyPr/>
          <a:lstStyle/>
          <a:p>
            <a:r>
              <a:rPr lang="en-US" b="0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Clustering  :  What Next?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18774" y="2494782"/>
            <a:ext cx="5557792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Identify clusters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Observe and interpret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Consider </a:t>
            </a: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analysing</a:t>
            </a: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separately</a:t>
            </a:r>
          </a:p>
        </p:txBody>
      </p:sp>
    </p:spTree>
    <p:extLst>
      <p:ext uri="{BB962C8B-B14F-4D97-AF65-F5344CB8AC3E}">
        <p14:creationId xmlns:p14="http://schemas.microsoft.com/office/powerpoint/2010/main" val="135480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2369" y="569842"/>
            <a:ext cx="5080552" cy="576505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3" name="Rectangle 22"/>
          <p:cNvSpPr/>
          <p:nvPr/>
        </p:nvSpPr>
        <p:spPr>
          <a:xfrm>
            <a:off x="6872224" y="6611779"/>
            <a:ext cx="22717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"/>
                <a:cs typeface=""/>
              </a:rPr>
              <a:t>http://</a:t>
            </a:r>
            <a:r>
              <a:rPr lang="en-US" sz="1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"/>
                <a:cs typeface=""/>
              </a:rPr>
              <a:t>www.imdb.com</a:t>
            </a: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"/>
                <a:cs typeface=""/>
              </a:rPr>
              <a:t>/title/tt2126355/</a:t>
            </a:r>
          </a:p>
        </p:txBody>
      </p:sp>
    </p:spTree>
    <p:extLst>
      <p:ext uri="{BB962C8B-B14F-4D97-AF65-F5344CB8AC3E}">
        <p14:creationId xmlns:p14="http://schemas.microsoft.com/office/powerpoint/2010/main" val="34618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1" y="376728"/>
            <a:ext cx="914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tremor_data.csv</a:t>
            </a:r>
            <a:endParaRPr lang="en-US" sz="3200" dirty="0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220" y="1178706"/>
            <a:ext cx="5325557" cy="537001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4117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67028" y="220910"/>
            <a:ext cx="6673680" cy="6072314"/>
            <a:chOff x="1532964" y="664660"/>
            <a:chExt cx="6076203" cy="5528677"/>
          </a:xfrm>
        </p:grpSpPr>
        <p:sp>
          <p:nvSpPr>
            <p:cNvPr id="7" name="Rectangle 6"/>
            <p:cNvSpPr/>
            <p:nvPr/>
          </p:nvSpPr>
          <p:spPr>
            <a:xfrm>
              <a:off x="1532964" y="664660"/>
              <a:ext cx="6076203" cy="55286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950" y="869950"/>
              <a:ext cx="5372100" cy="5118100"/>
            </a:xfrm>
            <a:prstGeom prst="rect">
              <a:avLst/>
            </a:prstGeom>
            <a:effectLst/>
          </p:spPr>
        </p:pic>
      </p:grpSp>
      <p:sp>
        <p:nvSpPr>
          <p:cNvPr id="14" name="TextBox 13"/>
          <p:cNvSpPr txBox="1"/>
          <p:nvPr/>
        </p:nvSpPr>
        <p:spPr>
          <a:xfrm>
            <a:off x="2353235" y="6293224"/>
            <a:ext cx="513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Time (Hours after start of study)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940" y="2635834"/>
            <a:ext cx="119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Distance along fault </a:t>
            </a:r>
            <a:r>
              <a:rPr lang="en-US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line (km)</a:t>
            </a:r>
          </a:p>
        </p:txBody>
      </p:sp>
    </p:spTree>
    <p:extLst>
      <p:ext uri="{BB962C8B-B14F-4D97-AF65-F5344CB8AC3E}">
        <p14:creationId xmlns:p14="http://schemas.microsoft.com/office/powerpoint/2010/main" val="41088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67028" y="220910"/>
            <a:ext cx="6673680" cy="6072314"/>
            <a:chOff x="1532965" y="664661"/>
            <a:chExt cx="6076203" cy="5528677"/>
          </a:xfrm>
        </p:grpSpPr>
        <p:sp>
          <p:nvSpPr>
            <p:cNvPr id="6" name="Rectangle 5"/>
            <p:cNvSpPr/>
            <p:nvPr/>
          </p:nvSpPr>
          <p:spPr>
            <a:xfrm>
              <a:off x="1532965" y="664661"/>
              <a:ext cx="6076203" cy="55286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800100"/>
              <a:ext cx="5715000" cy="5257800"/>
            </a:xfrm>
            <a:prstGeom prst="rect">
              <a:avLst/>
            </a:prstGeom>
            <a:effectLst/>
          </p:spPr>
        </p:pic>
      </p:grpSp>
      <p:sp>
        <p:nvSpPr>
          <p:cNvPr id="12" name="TextBox 11"/>
          <p:cNvSpPr txBox="1"/>
          <p:nvPr/>
        </p:nvSpPr>
        <p:spPr>
          <a:xfrm>
            <a:off x="268940" y="2635834"/>
            <a:ext cx="119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Distance along fault line (m)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3917" y="6293224"/>
            <a:ext cx="513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ill Sans" charset="0"/>
                <a:ea typeface="Gill Sans" charset="0"/>
                <a:cs typeface="Gill Sans" charset="0"/>
              </a:rPr>
              <a:t>Time (Hours after start of study)</a:t>
            </a:r>
          </a:p>
        </p:txBody>
      </p:sp>
    </p:spTree>
    <p:extLst>
      <p:ext uri="{BB962C8B-B14F-4D97-AF65-F5344CB8AC3E}">
        <p14:creationId xmlns:p14="http://schemas.microsoft.com/office/powerpoint/2010/main" val="1687575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46761</TotalTime>
  <Words>1150</Words>
  <Application>Microsoft Macintosh PowerPoint</Application>
  <PresentationFormat>On-screen Show (4:3)</PresentationFormat>
  <Paragraphs>403</Paragraphs>
  <Slides>54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Bookman Old Style</vt:lpstr>
      <vt:lpstr>Calibri</vt:lpstr>
      <vt:lpstr>Courier New</vt:lpstr>
      <vt:lpstr>Gill Sans</vt:lpstr>
      <vt:lpstr>Helvetica</vt:lpstr>
      <vt:lpstr>Times New Roman</vt:lpstr>
      <vt:lpstr>Office Theme</vt:lpstr>
      <vt:lpstr>1_Office Theme</vt:lpstr>
      <vt:lpstr>5_Office Theme</vt:lpstr>
      <vt:lpstr>4_Office Theme</vt:lpstr>
      <vt:lpstr>CASA0007: Quantitative Methods</vt:lpstr>
      <vt:lpstr>OBJECTIVES  1. Understand the concept of data standardisation and recognise different approaches.   2. Understand the purpose of cluster analysis and know the algorithms for k-means and hierarchical clustering.   4. Understand how SSE and silhouette scores can be used to assess the quality of a clustering.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Disadvantages</vt:lpstr>
      <vt:lpstr>Hierarchical Clustering</vt:lpstr>
      <vt:lpstr>Hierarchical Clustering</vt:lpstr>
      <vt:lpstr>PowerPoint Presentation</vt:lpstr>
      <vt:lpstr>Hierarchical Clustering</vt:lpstr>
      <vt:lpstr>PowerPoint Presentation</vt:lpstr>
      <vt:lpstr>Hierarchical Clustering</vt:lpstr>
      <vt:lpstr>PowerPoint Presentation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Clustering</vt:lpstr>
      <vt:lpstr>Clustering</vt:lpstr>
      <vt:lpstr>Measuring Clustering Quality</vt:lpstr>
      <vt:lpstr>Method I : SSE / Elbow Method</vt:lpstr>
      <vt:lpstr>PowerPoint Presentation</vt:lpstr>
      <vt:lpstr>PowerPoint Presentation</vt:lpstr>
      <vt:lpstr>Method II : Silhouette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Silhouette of a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 :  What Next?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BENVGSC2: Quantitative Methods</dc:title>
  <dc:subject/>
  <dc:creator>Hannah Fry</dc:creator>
  <cp:keywords/>
  <dc:description/>
  <cp:lastModifiedBy>Evans, Thomas</cp:lastModifiedBy>
  <cp:revision>421</cp:revision>
  <cp:lastPrinted>2015-10-05T15:47:22Z</cp:lastPrinted>
  <dcterms:created xsi:type="dcterms:W3CDTF">2014-09-26T16:55:43Z</dcterms:created>
  <dcterms:modified xsi:type="dcterms:W3CDTF">2019-08-12T16:00:03Z</dcterms:modified>
  <cp:category/>
</cp:coreProperties>
</file>